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4" r:id="rId4"/>
  </p:sldMasterIdLst>
  <p:notesMasterIdLst>
    <p:notesMasterId r:id="rId63"/>
  </p:notesMasterIdLst>
  <p:handoutMasterIdLst>
    <p:handoutMasterId r:id="rId64"/>
  </p:handoutMasterIdLst>
  <p:sldIdLst>
    <p:sldId id="277" r:id="rId5"/>
    <p:sldId id="406" r:id="rId6"/>
    <p:sldId id="472" r:id="rId7"/>
    <p:sldId id="407" r:id="rId8"/>
    <p:sldId id="408" r:id="rId9"/>
    <p:sldId id="460" r:id="rId10"/>
    <p:sldId id="371" r:id="rId11"/>
    <p:sldId id="373" r:id="rId12"/>
    <p:sldId id="418" r:id="rId13"/>
    <p:sldId id="474" r:id="rId14"/>
    <p:sldId id="485" r:id="rId15"/>
    <p:sldId id="484" r:id="rId16"/>
    <p:sldId id="478" r:id="rId17"/>
    <p:sldId id="480" r:id="rId18"/>
    <p:sldId id="483" r:id="rId19"/>
    <p:sldId id="479" r:id="rId20"/>
    <p:sldId id="438" r:id="rId21"/>
    <p:sldId id="481" r:id="rId22"/>
    <p:sldId id="470" r:id="rId23"/>
    <p:sldId id="386" r:id="rId24"/>
    <p:sldId id="449" r:id="rId25"/>
    <p:sldId id="413" r:id="rId26"/>
    <p:sldId id="416" r:id="rId27"/>
    <p:sldId id="440" r:id="rId28"/>
    <p:sldId id="491" r:id="rId29"/>
    <p:sldId id="495" r:id="rId30"/>
    <p:sldId id="492" r:id="rId31"/>
    <p:sldId id="496" r:id="rId32"/>
    <p:sldId id="498" r:id="rId33"/>
    <p:sldId id="497" r:id="rId34"/>
    <p:sldId id="499" r:id="rId35"/>
    <p:sldId id="500" r:id="rId36"/>
    <p:sldId id="505" r:id="rId37"/>
    <p:sldId id="436" r:id="rId38"/>
    <p:sldId id="337" r:id="rId39"/>
    <p:sldId id="444" r:id="rId40"/>
    <p:sldId id="501" r:id="rId41"/>
    <p:sldId id="419" r:id="rId42"/>
    <p:sldId id="502" r:id="rId43"/>
    <p:sldId id="477" r:id="rId44"/>
    <p:sldId id="504" r:id="rId45"/>
    <p:sldId id="503" r:id="rId46"/>
    <p:sldId id="482" r:id="rId47"/>
    <p:sldId id="439" r:id="rId48"/>
    <p:sldId id="377" r:id="rId49"/>
    <p:sldId id="486" r:id="rId50"/>
    <p:sldId id="459" r:id="rId51"/>
    <p:sldId id="457" r:id="rId52"/>
    <p:sldId id="414" r:id="rId53"/>
    <p:sldId id="487" r:id="rId54"/>
    <p:sldId id="417" r:id="rId55"/>
    <p:sldId id="488" r:id="rId56"/>
    <p:sldId id="490" r:id="rId57"/>
    <p:sldId id="489" r:id="rId58"/>
    <p:sldId id="437" r:id="rId59"/>
    <p:sldId id="409" r:id="rId60"/>
    <p:sldId id="410" r:id="rId61"/>
    <p:sldId id="41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2220A-4AC9-4247-B1D0-D994DDA39A17}" v="136" vWet="138" dt="2023-10-30T02:42:15.909"/>
    <p1510:client id="{48DD643E-4A3C-E369-9C96-75F54730F2F5}" v="15" dt="2023-10-29T19:45:50.972"/>
    <p1510:client id="{7266DE0D-0F5D-4701-A2ED-FEEC53FA1E48}" v="109" dt="2023-10-30T02:49:41.340"/>
    <p1510:client id="{F9F86CE0-7584-4627-967B-36CA1E71CF02}" v="49" vWet="51" dt="2023-10-30T02:31:51.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weera T.I.S. it20123468" userId="45948af8-68e5-43ef-ae52-b862abc3125e" providerId="ADAL" clId="{1922220A-4AC9-4247-B1D0-D994DDA39A17}"/>
    <pc:docChg chg="undo custSel addSld delSld modSld sldOrd">
      <pc:chgData name="Senaweera T.I.S. it20123468" userId="45948af8-68e5-43ef-ae52-b862abc3125e" providerId="ADAL" clId="{1922220A-4AC9-4247-B1D0-D994DDA39A17}" dt="2023-10-30T02:41:05.260" v="489" actId="20577"/>
      <pc:docMkLst>
        <pc:docMk/>
      </pc:docMkLst>
      <pc:sldChg chg="addSp modSp add mod ord">
        <pc:chgData name="Senaweera T.I.S. it20123468" userId="45948af8-68e5-43ef-ae52-b862abc3125e" providerId="ADAL" clId="{1922220A-4AC9-4247-B1D0-D994DDA39A17}" dt="2023-10-30T02:13:22.028" v="454" actId="20577"/>
        <pc:sldMkLst>
          <pc:docMk/>
          <pc:sldMk cId="1949369415" sldId="337"/>
        </pc:sldMkLst>
        <pc:spChg chg="add mod">
          <ac:chgData name="Senaweera T.I.S. it20123468" userId="45948af8-68e5-43ef-ae52-b862abc3125e" providerId="ADAL" clId="{1922220A-4AC9-4247-B1D0-D994DDA39A17}" dt="2023-10-30T02:13:22.028" v="454" actId="20577"/>
          <ac:spMkLst>
            <pc:docMk/>
            <pc:sldMk cId="1949369415" sldId="337"/>
            <ac:spMk id="6" creationId="{0D6E7D7A-0635-4D9F-CF08-8EFC6CF47309}"/>
          </ac:spMkLst>
        </pc:spChg>
      </pc:sldChg>
      <pc:sldChg chg="modSp mod">
        <pc:chgData name="Senaweera T.I.S. it20123468" userId="45948af8-68e5-43ef-ae52-b862abc3125e" providerId="ADAL" clId="{1922220A-4AC9-4247-B1D0-D994DDA39A17}" dt="2023-10-29T16:38:37.705" v="211" actId="207"/>
        <pc:sldMkLst>
          <pc:docMk/>
          <pc:sldMk cId="3358071119" sldId="373"/>
        </pc:sldMkLst>
        <pc:spChg chg="mod ord">
          <ac:chgData name="Senaweera T.I.S. it20123468" userId="45948af8-68e5-43ef-ae52-b862abc3125e" providerId="ADAL" clId="{1922220A-4AC9-4247-B1D0-D994DDA39A17}" dt="2023-10-29T16:38:37.705" v="211" actId="207"/>
          <ac:spMkLst>
            <pc:docMk/>
            <pc:sldMk cId="3358071119" sldId="373"/>
            <ac:spMk id="3" creationId="{92EE8C8E-CCF3-82E2-5794-94F09C359FC6}"/>
          </ac:spMkLst>
        </pc:spChg>
        <pc:spChg chg="mod">
          <ac:chgData name="Senaweera T.I.S. it20123468" userId="45948af8-68e5-43ef-ae52-b862abc3125e" providerId="ADAL" clId="{1922220A-4AC9-4247-B1D0-D994DDA39A17}" dt="2023-10-29T16:38:18.234" v="208" actId="113"/>
          <ac:spMkLst>
            <pc:docMk/>
            <pc:sldMk cId="3358071119" sldId="373"/>
            <ac:spMk id="7" creationId="{8566A2E8-1DBB-3E7B-BE90-DD2C4F0E96C7}"/>
          </ac:spMkLst>
        </pc:spChg>
      </pc:sldChg>
      <pc:sldChg chg="modSp add mod">
        <pc:chgData name="Senaweera T.I.S. it20123468" userId="45948af8-68e5-43ef-ae52-b862abc3125e" providerId="ADAL" clId="{1922220A-4AC9-4247-B1D0-D994DDA39A17}" dt="2023-10-29T16:54:00.980" v="247"/>
        <pc:sldMkLst>
          <pc:docMk/>
          <pc:sldMk cId="1586289459" sldId="386"/>
        </pc:sldMkLst>
        <pc:spChg chg="mod">
          <ac:chgData name="Senaweera T.I.S. it20123468" userId="45948af8-68e5-43ef-ae52-b862abc3125e" providerId="ADAL" clId="{1922220A-4AC9-4247-B1D0-D994DDA39A17}" dt="2023-10-29T16:54:00.980" v="247"/>
          <ac:spMkLst>
            <pc:docMk/>
            <pc:sldMk cId="1586289459" sldId="386"/>
            <ac:spMk id="2" creationId="{EDB39503-B20A-72CF-3D41-370044705E70}"/>
          </ac:spMkLst>
        </pc:spChg>
      </pc:sldChg>
      <pc:sldChg chg="ord">
        <pc:chgData name="Senaweera T.I.S. it20123468" userId="45948af8-68e5-43ef-ae52-b862abc3125e" providerId="ADAL" clId="{1922220A-4AC9-4247-B1D0-D994DDA39A17}" dt="2023-10-30T01:03:19.565" v="378"/>
        <pc:sldMkLst>
          <pc:docMk/>
          <pc:sldMk cId="1703324944" sldId="407"/>
        </pc:sldMkLst>
      </pc:sldChg>
      <pc:sldChg chg="ord">
        <pc:chgData name="Senaweera T.I.S. it20123468" userId="45948af8-68e5-43ef-ae52-b862abc3125e" providerId="ADAL" clId="{1922220A-4AC9-4247-B1D0-D994DDA39A17}" dt="2023-10-30T02:11:47.909" v="382"/>
        <pc:sldMkLst>
          <pc:docMk/>
          <pc:sldMk cId="2653511187" sldId="409"/>
        </pc:sldMkLst>
      </pc:sldChg>
      <pc:sldChg chg="ord">
        <pc:chgData name="Senaweera T.I.S. it20123468" userId="45948af8-68e5-43ef-ae52-b862abc3125e" providerId="ADAL" clId="{1922220A-4AC9-4247-B1D0-D994DDA39A17}" dt="2023-10-30T02:11:47.909" v="382"/>
        <pc:sldMkLst>
          <pc:docMk/>
          <pc:sldMk cId="1853899853" sldId="410"/>
        </pc:sldMkLst>
      </pc:sldChg>
      <pc:sldChg chg="add">
        <pc:chgData name="Senaweera T.I.S. it20123468" userId="45948af8-68e5-43ef-ae52-b862abc3125e" providerId="ADAL" clId="{1922220A-4AC9-4247-B1D0-D994DDA39A17}" dt="2023-10-29T16:53:13.965" v="240"/>
        <pc:sldMkLst>
          <pc:docMk/>
          <pc:sldMk cId="1847795059" sldId="413"/>
        </pc:sldMkLst>
      </pc:sldChg>
      <pc:sldChg chg="add">
        <pc:chgData name="Senaweera T.I.S. it20123468" userId="45948af8-68e5-43ef-ae52-b862abc3125e" providerId="ADAL" clId="{1922220A-4AC9-4247-B1D0-D994DDA39A17}" dt="2023-10-29T16:53:13.965" v="240"/>
        <pc:sldMkLst>
          <pc:docMk/>
          <pc:sldMk cId="1703455978" sldId="416"/>
        </pc:sldMkLst>
      </pc:sldChg>
      <pc:sldChg chg="add ord">
        <pc:chgData name="Senaweera T.I.S. it20123468" userId="45948af8-68e5-43ef-ae52-b862abc3125e" providerId="ADAL" clId="{1922220A-4AC9-4247-B1D0-D994DDA39A17}" dt="2023-10-30T02:11:36.886" v="380"/>
        <pc:sldMkLst>
          <pc:docMk/>
          <pc:sldMk cId="942575264" sldId="419"/>
        </pc:sldMkLst>
      </pc:sldChg>
      <pc:sldChg chg="add">
        <pc:chgData name="Senaweera T.I.S. it20123468" userId="45948af8-68e5-43ef-ae52-b862abc3125e" providerId="ADAL" clId="{1922220A-4AC9-4247-B1D0-D994DDA39A17}" dt="2023-10-29T16:53:13.965" v="240"/>
        <pc:sldMkLst>
          <pc:docMk/>
          <pc:sldMk cId="3564127408" sldId="436"/>
        </pc:sldMkLst>
      </pc:sldChg>
      <pc:sldChg chg="add ord">
        <pc:chgData name="Senaweera T.I.S. it20123468" userId="45948af8-68e5-43ef-ae52-b862abc3125e" providerId="ADAL" clId="{1922220A-4AC9-4247-B1D0-D994DDA39A17}" dt="2023-10-30T02:11:36.886" v="380"/>
        <pc:sldMkLst>
          <pc:docMk/>
          <pc:sldMk cId="4197872638" sldId="439"/>
        </pc:sldMkLst>
      </pc:sldChg>
      <pc:sldChg chg="add">
        <pc:chgData name="Senaweera T.I.S. it20123468" userId="45948af8-68e5-43ef-ae52-b862abc3125e" providerId="ADAL" clId="{1922220A-4AC9-4247-B1D0-D994DDA39A17}" dt="2023-10-29T16:53:13.965" v="240"/>
        <pc:sldMkLst>
          <pc:docMk/>
          <pc:sldMk cId="1238908808" sldId="440"/>
        </pc:sldMkLst>
      </pc:sldChg>
      <pc:sldChg chg="add ord">
        <pc:chgData name="Senaweera T.I.S. it20123468" userId="45948af8-68e5-43ef-ae52-b862abc3125e" providerId="ADAL" clId="{1922220A-4AC9-4247-B1D0-D994DDA39A17}" dt="2023-10-30T02:11:36.886" v="380"/>
        <pc:sldMkLst>
          <pc:docMk/>
          <pc:sldMk cId="4082056737" sldId="444"/>
        </pc:sldMkLst>
      </pc:sldChg>
      <pc:sldChg chg="modSp add mod">
        <pc:chgData name="Senaweera T.I.S. it20123468" userId="45948af8-68e5-43ef-ae52-b862abc3125e" providerId="ADAL" clId="{1922220A-4AC9-4247-B1D0-D994DDA39A17}" dt="2023-10-29T16:54:34.308" v="253" actId="1076"/>
        <pc:sldMkLst>
          <pc:docMk/>
          <pc:sldMk cId="4188201991" sldId="449"/>
        </pc:sldMkLst>
        <pc:spChg chg="mod">
          <ac:chgData name="Senaweera T.I.S. it20123468" userId="45948af8-68e5-43ef-ae52-b862abc3125e" providerId="ADAL" clId="{1922220A-4AC9-4247-B1D0-D994DDA39A17}" dt="2023-10-29T16:54:28.476" v="251" actId="1076"/>
          <ac:spMkLst>
            <pc:docMk/>
            <pc:sldMk cId="4188201991" sldId="449"/>
            <ac:spMk id="7" creationId="{6BDCDD39-E173-038B-BCBA-3BADDF9597C4}"/>
          </ac:spMkLst>
        </pc:spChg>
        <pc:spChg chg="mod">
          <ac:chgData name="Senaweera T.I.S. it20123468" userId="45948af8-68e5-43ef-ae52-b862abc3125e" providerId="ADAL" clId="{1922220A-4AC9-4247-B1D0-D994DDA39A17}" dt="2023-10-29T16:54:21.039" v="250" actId="122"/>
          <ac:spMkLst>
            <pc:docMk/>
            <pc:sldMk cId="4188201991" sldId="449"/>
            <ac:spMk id="8" creationId="{F270E413-A6A7-60ED-D01B-917817EB5AF6}"/>
          </ac:spMkLst>
        </pc:spChg>
        <pc:picChg chg="mod">
          <ac:chgData name="Senaweera T.I.S. it20123468" userId="45948af8-68e5-43ef-ae52-b862abc3125e" providerId="ADAL" clId="{1922220A-4AC9-4247-B1D0-D994DDA39A17}" dt="2023-10-29T16:54:34.308" v="253" actId="1076"/>
          <ac:picMkLst>
            <pc:docMk/>
            <pc:sldMk cId="4188201991" sldId="449"/>
            <ac:picMk id="9" creationId="{6FEE16A1-A410-5250-BDFD-6935FF51E680}"/>
          </ac:picMkLst>
        </pc:picChg>
      </pc:sldChg>
      <pc:sldChg chg="add">
        <pc:chgData name="Senaweera T.I.S. it20123468" userId="45948af8-68e5-43ef-ae52-b862abc3125e" providerId="ADAL" clId="{1922220A-4AC9-4247-B1D0-D994DDA39A17}" dt="2023-10-29T17:31:22.559" v="254"/>
        <pc:sldMkLst>
          <pc:docMk/>
          <pc:sldMk cId="1516883300" sldId="458"/>
        </pc:sldMkLst>
      </pc:sldChg>
      <pc:sldChg chg="ord">
        <pc:chgData name="Senaweera T.I.S. it20123468" userId="45948af8-68e5-43ef-ae52-b862abc3125e" providerId="ADAL" clId="{1922220A-4AC9-4247-B1D0-D994DDA39A17}" dt="2023-10-30T01:03:16.543" v="376"/>
        <pc:sldMkLst>
          <pc:docMk/>
          <pc:sldMk cId="3242024997" sldId="460"/>
        </pc:sldMkLst>
      </pc:sldChg>
      <pc:sldChg chg="add del">
        <pc:chgData name="Senaweera T.I.S. it20123468" userId="45948af8-68e5-43ef-ae52-b862abc3125e" providerId="ADAL" clId="{1922220A-4AC9-4247-B1D0-D994DDA39A17}" dt="2023-10-29T16:24:46.822" v="21" actId="47"/>
        <pc:sldMkLst>
          <pc:docMk/>
          <pc:sldMk cId="2822889231" sldId="464"/>
        </pc:sldMkLst>
      </pc:sldChg>
      <pc:sldChg chg="modSp mod">
        <pc:chgData name="Senaweera T.I.S. it20123468" userId="45948af8-68e5-43ef-ae52-b862abc3125e" providerId="ADAL" clId="{1922220A-4AC9-4247-B1D0-D994DDA39A17}" dt="2023-10-30T02:41:05.260" v="489" actId="20577"/>
        <pc:sldMkLst>
          <pc:docMk/>
          <pc:sldMk cId="3137551825" sldId="472"/>
        </pc:sldMkLst>
        <pc:spChg chg="mod">
          <ac:chgData name="Senaweera T.I.S. it20123468" userId="45948af8-68e5-43ef-ae52-b862abc3125e" providerId="ADAL" clId="{1922220A-4AC9-4247-B1D0-D994DDA39A17}" dt="2023-10-30T02:41:05.260" v="489" actId="20577"/>
          <ac:spMkLst>
            <pc:docMk/>
            <pc:sldMk cId="3137551825" sldId="472"/>
            <ac:spMk id="6" creationId="{DBA1122B-C39E-AB98-5401-18DF8B74E62D}"/>
          </ac:spMkLst>
        </pc:spChg>
      </pc:sldChg>
      <pc:sldChg chg="del">
        <pc:chgData name="Senaweera T.I.S. it20123468" userId="45948af8-68e5-43ef-ae52-b862abc3125e" providerId="ADAL" clId="{1922220A-4AC9-4247-B1D0-D994DDA39A17}" dt="2023-10-29T17:33:14.357" v="322" actId="47"/>
        <pc:sldMkLst>
          <pc:docMk/>
          <pc:sldMk cId="1991175031" sldId="473"/>
        </pc:sldMkLst>
      </pc:sldChg>
      <pc:sldChg chg="addSp modSp mod modAnim">
        <pc:chgData name="Senaweera T.I.S. it20123468" userId="45948af8-68e5-43ef-ae52-b862abc3125e" providerId="ADAL" clId="{1922220A-4AC9-4247-B1D0-D994DDA39A17}" dt="2023-10-30T01:01:07.107" v="374" actId="20577"/>
        <pc:sldMkLst>
          <pc:docMk/>
          <pc:sldMk cId="2104948420" sldId="474"/>
        </pc:sldMkLst>
        <pc:spChg chg="mod">
          <ac:chgData name="Senaweera T.I.S. it20123468" userId="45948af8-68e5-43ef-ae52-b862abc3125e" providerId="ADAL" clId="{1922220A-4AC9-4247-B1D0-D994DDA39A17}" dt="2023-10-29T16:37:31.024" v="202" actId="1036"/>
          <ac:spMkLst>
            <pc:docMk/>
            <pc:sldMk cId="2104948420" sldId="474"/>
            <ac:spMk id="3" creationId="{39D9E4EB-B7B1-FE6B-45D9-AF11BF87D209}"/>
          </ac:spMkLst>
        </pc:spChg>
        <pc:spChg chg="mod">
          <ac:chgData name="Senaweera T.I.S. it20123468" userId="45948af8-68e5-43ef-ae52-b862abc3125e" providerId="ADAL" clId="{1922220A-4AC9-4247-B1D0-D994DDA39A17}" dt="2023-10-29T16:37:31.024" v="202" actId="1036"/>
          <ac:spMkLst>
            <pc:docMk/>
            <pc:sldMk cId="2104948420" sldId="474"/>
            <ac:spMk id="9" creationId="{ACBADE8A-EEF9-3CD4-A7C6-29C66D1FB8D7}"/>
          </ac:spMkLst>
        </pc:spChg>
        <pc:spChg chg="mod">
          <ac:chgData name="Senaweera T.I.S. it20123468" userId="45948af8-68e5-43ef-ae52-b862abc3125e" providerId="ADAL" clId="{1922220A-4AC9-4247-B1D0-D994DDA39A17}" dt="2023-10-29T16:37:31.024" v="202" actId="1036"/>
          <ac:spMkLst>
            <pc:docMk/>
            <pc:sldMk cId="2104948420" sldId="474"/>
            <ac:spMk id="10" creationId="{C613076E-23A2-B695-82B9-CFB0FEFFF608}"/>
          </ac:spMkLst>
        </pc:spChg>
        <pc:spChg chg="mod">
          <ac:chgData name="Senaweera T.I.S. it20123468" userId="45948af8-68e5-43ef-ae52-b862abc3125e" providerId="ADAL" clId="{1922220A-4AC9-4247-B1D0-D994DDA39A17}" dt="2023-10-29T16:37:31.024" v="202" actId="1036"/>
          <ac:spMkLst>
            <pc:docMk/>
            <pc:sldMk cId="2104948420" sldId="474"/>
            <ac:spMk id="12" creationId="{ECED59F4-1B7A-105C-D0B8-6D1E5F2E829F}"/>
          </ac:spMkLst>
        </pc:spChg>
        <pc:spChg chg="mod">
          <ac:chgData name="Senaweera T.I.S. it20123468" userId="45948af8-68e5-43ef-ae52-b862abc3125e" providerId="ADAL" clId="{1922220A-4AC9-4247-B1D0-D994DDA39A17}" dt="2023-10-29T16:37:31.024" v="202" actId="1036"/>
          <ac:spMkLst>
            <pc:docMk/>
            <pc:sldMk cId="2104948420" sldId="474"/>
            <ac:spMk id="13" creationId="{A50FE573-BDE1-34FB-32C5-E3806CEA9572}"/>
          </ac:spMkLst>
        </pc:spChg>
        <pc:spChg chg="mod">
          <ac:chgData name="Senaweera T.I.S. it20123468" userId="45948af8-68e5-43ef-ae52-b862abc3125e" providerId="ADAL" clId="{1922220A-4AC9-4247-B1D0-D994DDA39A17}" dt="2023-10-29T16:37:31.024" v="202" actId="1036"/>
          <ac:spMkLst>
            <pc:docMk/>
            <pc:sldMk cId="2104948420" sldId="474"/>
            <ac:spMk id="14" creationId="{F99A7291-FEB7-7422-EF90-135708871BAA}"/>
          </ac:spMkLst>
        </pc:spChg>
        <pc:spChg chg="add mod">
          <ac:chgData name="Senaweera T.I.S. it20123468" userId="45948af8-68e5-43ef-ae52-b862abc3125e" providerId="ADAL" clId="{1922220A-4AC9-4247-B1D0-D994DDA39A17}" dt="2023-10-29T16:37:31.024" v="202" actId="1036"/>
          <ac:spMkLst>
            <pc:docMk/>
            <pc:sldMk cId="2104948420" sldId="474"/>
            <ac:spMk id="23" creationId="{255E65D7-B33B-3FE8-7BB7-A8D7FFECDC40}"/>
          </ac:spMkLst>
        </pc:spChg>
        <pc:spChg chg="mod">
          <ac:chgData name="Senaweera T.I.S. it20123468" userId="45948af8-68e5-43ef-ae52-b862abc3125e" providerId="ADAL" clId="{1922220A-4AC9-4247-B1D0-D994DDA39A17}" dt="2023-10-30T01:01:07.107" v="374" actId="20577"/>
          <ac:spMkLst>
            <pc:docMk/>
            <pc:sldMk cId="2104948420" sldId="474"/>
            <ac:spMk id="32" creationId="{5CA1E352-B005-4D24-5D55-0805C6AAF1A6}"/>
          </ac:spMkLst>
        </pc:spChg>
        <pc:spChg chg="mod">
          <ac:chgData name="Senaweera T.I.S. it20123468" userId="45948af8-68e5-43ef-ae52-b862abc3125e" providerId="ADAL" clId="{1922220A-4AC9-4247-B1D0-D994DDA39A17}" dt="2023-10-29T16:37:31.024" v="202" actId="1036"/>
          <ac:spMkLst>
            <pc:docMk/>
            <pc:sldMk cId="2104948420" sldId="474"/>
            <ac:spMk id="59" creationId="{911C780B-EB2C-C108-CD0F-316135F29EB0}"/>
          </ac:spMkLst>
        </pc:spChg>
        <pc:spChg chg="mod">
          <ac:chgData name="Senaweera T.I.S. it20123468" userId="45948af8-68e5-43ef-ae52-b862abc3125e" providerId="ADAL" clId="{1922220A-4AC9-4247-B1D0-D994DDA39A17}" dt="2023-10-29T16:37:31.024" v="202" actId="1036"/>
          <ac:spMkLst>
            <pc:docMk/>
            <pc:sldMk cId="2104948420" sldId="474"/>
            <ac:spMk id="60" creationId="{FA6C3829-E481-02CA-C9AC-CA73E085A3F8}"/>
          </ac:spMkLst>
        </pc:spChg>
        <pc:spChg chg="mod">
          <ac:chgData name="Senaweera T.I.S. it20123468" userId="45948af8-68e5-43ef-ae52-b862abc3125e" providerId="ADAL" clId="{1922220A-4AC9-4247-B1D0-D994DDA39A17}" dt="2023-10-29T16:45:09.176" v="239" actId="20577"/>
          <ac:spMkLst>
            <pc:docMk/>
            <pc:sldMk cId="2104948420" sldId="474"/>
            <ac:spMk id="70" creationId="{97CB6182-CAF7-E144-B249-6B79337A319D}"/>
          </ac:spMkLst>
        </pc:spChg>
        <pc:spChg chg="mod">
          <ac:chgData name="Senaweera T.I.S. it20123468" userId="45948af8-68e5-43ef-ae52-b862abc3125e" providerId="ADAL" clId="{1922220A-4AC9-4247-B1D0-D994DDA39A17}" dt="2023-10-29T16:37:31.024" v="202" actId="1036"/>
          <ac:spMkLst>
            <pc:docMk/>
            <pc:sldMk cId="2104948420" sldId="474"/>
            <ac:spMk id="71" creationId="{2F2A6983-EC4E-91E4-4534-B0D3140F34D0}"/>
          </ac:spMkLst>
        </pc:spChg>
        <pc:spChg chg="mod">
          <ac:chgData name="Senaweera T.I.S. it20123468" userId="45948af8-68e5-43ef-ae52-b862abc3125e" providerId="ADAL" clId="{1922220A-4AC9-4247-B1D0-D994DDA39A17}" dt="2023-10-29T16:37:31.024" v="202" actId="1036"/>
          <ac:spMkLst>
            <pc:docMk/>
            <pc:sldMk cId="2104948420" sldId="474"/>
            <ac:spMk id="74" creationId="{6187BFED-75F6-DABE-8ECE-919CF3D446CF}"/>
          </ac:spMkLst>
        </pc:spChg>
        <pc:cxnChg chg="mod">
          <ac:chgData name="Senaweera T.I.S. it20123468" userId="45948af8-68e5-43ef-ae52-b862abc3125e" providerId="ADAL" clId="{1922220A-4AC9-4247-B1D0-D994DDA39A17}" dt="2023-10-29T16:37:31.024" v="202" actId="1036"/>
          <ac:cxnSpMkLst>
            <pc:docMk/>
            <pc:sldMk cId="2104948420" sldId="474"/>
            <ac:cxnSpMk id="19" creationId="{6F225150-2A5D-3E02-1733-AC6017CD60B4}"/>
          </ac:cxnSpMkLst>
        </pc:cxnChg>
        <pc:cxnChg chg="mod">
          <ac:chgData name="Senaweera T.I.S. it20123468" userId="45948af8-68e5-43ef-ae52-b862abc3125e" providerId="ADAL" clId="{1922220A-4AC9-4247-B1D0-D994DDA39A17}" dt="2023-10-29T16:37:31.024" v="202" actId="1036"/>
          <ac:cxnSpMkLst>
            <pc:docMk/>
            <pc:sldMk cId="2104948420" sldId="474"/>
            <ac:cxnSpMk id="27" creationId="{20FA2829-F786-F3A3-7EB4-AE21BC3A65CC}"/>
          </ac:cxnSpMkLst>
        </pc:cxnChg>
        <pc:cxnChg chg="mod">
          <ac:chgData name="Senaweera T.I.S. it20123468" userId="45948af8-68e5-43ef-ae52-b862abc3125e" providerId="ADAL" clId="{1922220A-4AC9-4247-B1D0-D994DDA39A17}" dt="2023-10-29T16:37:31.024" v="202" actId="1036"/>
          <ac:cxnSpMkLst>
            <pc:docMk/>
            <pc:sldMk cId="2104948420" sldId="474"/>
            <ac:cxnSpMk id="36" creationId="{49608370-156A-21A3-9A66-691CB84545B7}"/>
          </ac:cxnSpMkLst>
        </pc:cxnChg>
        <pc:cxnChg chg="mod">
          <ac:chgData name="Senaweera T.I.S. it20123468" userId="45948af8-68e5-43ef-ae52-b862abc3125e" providerId="ADAL" clId="{1922220A-4AC9-4247-B1D0-D994DDA39A17}" dt="2023-10-29T16:37:31.024" v="202" actId="1036"/>
          <ac:cxnSpMkLst>
            <pc:docMk/>
            <pc:sldMk cId="2104948420" sldId="474"/>
            <ac:cxnSpMk id="50" creationId="{A06327B4-1C8F-BCC2-79DA-B8083A05861B}"/>
          </ac:cxnSpMkLst>
        </pc:cxnChg>
        <pc:cxnChg chg="mod">
          <ac:chgData name="Senaweera T.I.S. it20123468" userId="45948af8-68e5-43ef-ae52-b862abc3125e" providerId="ADAL" clId="{1922220A-4AC9-4247-B1D0-D994DDA39A17}" dt="2023-10-29T16:37:31.024" v="202" actId="1036"/>
          <ac:cxnSpMkLst>
            <pc:docMk/>
            <pc:sldMk cId="2104948420" sldId="474"/>
            <ac:cxnSpMk id="79" creationId="{05BE07B9-F42A-A843-B50A-84C21466F40E}"/>
          </ac:cxnSpMkLst>
        </pc:cxnChg>
      </pc:sldChg>
      <pc:sldChg chg="add ord">
        <pc:chgData name="Senaweera T.I.S. it20123468" userId="45948af8-68e5-43ef-ae52-b862abc3125e" providerId="ADAL" clId="{1922220A-4AC9-4247-B1D0-D994DDA39A17}" dt="2023-10-30T02:11:36.886" v="380"/>
        <pc:sldMkLst>
          <pc:docMk/>
          <pc:sldMk cId="960390850" sldId="477"/>
        </pc:sldMkLst>
      </pc:sldChg>
      <pc:sldChg chg="addSp delSp modSp mod">
        <pc:chgData name="Senaweera T.I.S. it20123468" userId="45948af8-68e5-43ef-ae52-b862abc3125e" providerId="ADAL" clId="{1922220A-4AC9-4247-B1D0-D994DDA39A17}" dt="2023-10-29T16:24:44.428" v="19" actId="1076"/>
        <pc:sldMkLst>
          <pc:docMk/>
          <pc:sldMk cId="1469301918" sldId="478"/>
        </pc:sldMkLst>
        <pc:spChg chg="add del mod">
          <ac:chgData name="Senaweera T.I.S. it20123468" userId="45948af8-68e5-43ef-ae52-b862abc3125e" providerId="ADAL" clId="{1922220A-4AC9-4247-B1D0-D994DDA39A17}" dt="2023-10-29T16:24:42.293" v="14" actId="767"/>
          <ac:spMkLst>
            <pc:docMk/>
            <pc:sldMk cId="1469301918" sldId="478"/>
            <ac:spMk id="3" creationId="{82AB9FE4-818E-B41F-3AF0-BA38DA2B1340}"/>
          </ac:spMkLst>
        </pc:spChg>
        <pc:spChg chg="mod">
          <ac:chgData name="Senaweera T.I.S. it20123468" userId="45948af8-68e5-43ef-ae52-b862abc3125e" providerId="ADAL" clId="{1922220A-4AC9-4247-B1D0-D994DDA39A17}" dt="2023-10-29T16:24:43.377" v="16" actId="1076"/>
          <ac:spMkLst>
            <pc:docMk/>
            <pc:sldMk cId="1469301918" sldId="478"/>
            <ac:spMk id="10" creationId="{83311FB1-8A0D-7107-5BF2-DB96A4E4ED4C}"/>
          </ac:spMkLst>
        </pc:spChg>
        <pc:spChg chg="mod">
          <ac:chgData name="Senaweera T.I.S. it20123468" userId="45948af8-68e5-43ef-ae52-b862abc3125e" providerId="ADAL" clId="{1922220A-4AC9-4247-B1D0-D994DDA39A17}" dt="2023-10-29T16:24:43.748" v="17" actId="1076"/>
          <ac:spMkLst>
            <pc:docMk/>
            <pc:sldMk cId="1469301918" sldId="478"/>
            <ac:spMk id="11" creationId="{25C5AA73-AE51-66C0-3018-C254F74482D2}"/>
          </ac:spMkLst>
        </pc:spChg>
        <pc:spChg chg="mod">
          <ac:chgData name="Senaweera T.I.S. it20123468" userId="45948af8-68e5-43ef-ae52-b862abc3125e" providerId="ADAL" clId="{1922220A-4AC9-4247-B1D0-D994DDA39A17}" dt="2023-10-29T16:24:44.428" v="19" actId="1076"/>
          <ac:spMkLst>
            <pc:docMk/>
            <pc:sldMk cId="1469301918" sldId="478"/>
            <ac:spMk id="21" creationId="{A0630438-E45D-73EC-7C2E-6547108C55D2}"/>
          </ac:spMkLst>
        </pc:spChg>
        <pc:spChg chg="mod">
          <ac:chgData name="Senaweera T.I.S. it20123468" userId="45948af8-68e5-43ef-ae52-b862abc3125e" providerId="ADAL" clId="{1922220A-4AC9-4247-B1D0-D994DDA39A17}" dt="2023-10-29T16:24:44.109" v="18" actId="1076"/>
          <ac:spMkLst>
            <pc:docMk/>
            <pc:sldMk cId="1469301918" sldId="478"/>
            <ac:spMk id="23" creationId="{3402A4E3-CB7C-7EE3-58B7-A47047B0B85E}"/>
          </ac:spMkLst>
        </pc:spChg>
      </pc:sldChg>
      <pc:sldChg chg="modSp mod">
        <pc:chgData name="Senaweera T.I.S. it20123468" userId="45948af8-68e5-43ef-ae52-b862abc3125e" providerId="ADAL" clId="{1922220A-4AC9-4247-B1D0-D994DDA39A17}" dt="2023-10-29T16:37:58.913" v="206" actId="113"/>
        <pc:sldMkLst>
          <pc:docMk/>
          <pc:sldMk cId="3546286605" sldId="479"/>
        </pc:sldMkLst>
        <pc:spChg chg="mod">
          <ac:chgData name="Senaweera T.I.S. it20123468" userId="45948af8-68e5-43ef-ae52-b862abc3125e" providerId="ADAL" clId="{1922220A-4AC9-4247-B1D0-D994DDA39A17}" dt="2023-10-29T16:37:58.913" v="206" actId="113"/>
          <ac:spMkLst>
            <pc:docMk/>
            <pc:sldMk cId="3546286605" sldId="479"/>
            <ac:spMk id="5" creationId="{B365B0B1-552C-3D82-A4AC-11225DC7BD94}"/>
          </ac:spMkLst>
        </pc:spChg>
      </pc:sldChg>
      <pc:sldChg chg="add ord">
        <pc:chgData name="Senaweera T.I.S. it20123468" userId="45948af8-68e5-43ef-ae52-b862abc3125e" providerId="ADAL" clId="{1922220A-4AC9-4247-B1D0-D994DDA39A17}" dt="2023-10-30T02:11:36.886" v="380"/>
        <pc:sldMkLst>
          <pc:docMk/>
          <pc:sldMk cId="205839452" sldId="482"/>
        </pc:sldMkLst>
      </pc:sldChg>
      <pc:sldChg chg="addSp delSp modSp mod">
        <pc:chgData name="Senaweera T.I.S. it20123468" userId="45948af8-68e5-43ef-ae52-b862abc3125e" providerId="ADAL" clId="{1922220A-4AC9-4247-B1D0-D994DDA39A17}" dt="2023-10-29T16:44:36.015" v="236" actId="14100"/>
        <pc:sldMkLst>
          <pc:docMk/>
          <pc:sldMk cId="2841850974" sldId="484"/>
        </pc:sldMkLst>
        <pc:spChg chg="mod">
          <ac:chgData name="Senaweera T.I.S. it20123468" userId="45948af8-68e5-43ef-ae52-b862abc3125e" providerId="ADAL" clId="{1922220A-4AC9-4247-B1D0-D994DDA39A17}" dt="2023-10-29T16:37:47.453" v="204" actId="207"/>
          <ac:spMkLst>
            <pc:docMk/>
            <pc:sldMk cId="2841850974" sldId="484"/>
            <ac:spMk id="40" creationId="{495DB76C-DE6F-2D22-4804-6B9BD10A39B8}"/>
          </ac:spMkLst>
        </pc:spChg>
        <pc:picChg chg="del">
          <ac:chgData name="Senaweera T.I.S. it20123468" userId="45948af8-68e5-43ef-ae52-b862abc3125e" providerId="ADAL" clId="{1922220A-4AC9-4247-B1D0-D994DDA39A17}" dt="2023-10-29T16:41:53.437" v="225" actId="478"/>
          <ac:picMkLst>
            <pc:docMk/>
            <pc:sldMk cId="2841850974" sldId="484"/>
            <ac:picMk id="5" creationId="{822B4A6B-A619-9D4C-8AC6-C263489DE779}"/>
          </ac:picMkLst>
        </pc:picChg>
        <pc:picChg chg="add mod">
          <ac:chgData name="Senaweera T.I.S. it20123468" userId="45948af8-68e5-43ef-ae52-b862abc3125e" providerId="ADAL" clId="{1922220A-4AC9-4247-B1D0-D994DDA39A17}" dt="2023-10-29T16:44:36.015" v="236" actId="14100"/>
          <ac:picMkLst>
            <pc:docMk/>
            <pc:sldMk cId="2841850974" sldId="484"/>
            <ac:picMk id="6" creationId="{FAA3A0BC-D2E0-581B-1986-C9DB2DC4F390}"/>
          </ac:picMkLst>
        </pc:picChg>
      </pc:sldChg>
      <pc:sldChg chg="addSp delSp modSp mod">
        <pc:chgData name="Senaweera T.I.S. it20123468" userId="45948af8-68e5-43ef-ae52-b862abc3125e" providerId="ADAL" clId="{1922220A-4AC9-4247-B1D0-D994DDA39A17}" dt="2023-10-29T16:42:39.168" v="229" actId="14100"/>
        <pc:sldMkLst>
          <pc:docMk/>
          <pc:sldMk cId="1045769644" sldId="485"/>
        </pc:sldMkLst>
        <pc:spChg chg="mod">
          <ac:chgData name="Senaweera T.I.S. it20123468" userId="45948af8-68e5-43ef-ae52-b862abc3125e" providerId="ADAL" clId="{1922220A-4AC9-4247-B1D0-D994DDA39A17}" dt="2023-10-29T16:34:47.188" v="162" actId="113"/>
          <ac:spMkLst>
            <pc:docMk/>
            <pc:sldMk cId="1045769644" sldId="485"/>
            <ac:spMk id="7" creationId="{F9AD539F-5C01-43DA-FA72-7CE5CCAF47A4}"/>
          </ac:spMkLst>
        </pc:spChg>
        <pc:picChg chg="add del mod modCrop">
          <ac:chgData name="Senaweera T.I.S. it20123468" userId="45948af8-68e5-43ef-ae52-b862abc3125e" providerId="ADAL" clId="{1922220A-4AC9-4247-B1D0-D994DDA39A17}" dt="2023-10-29T16:40:24.045" v="219" actId="478"/>
          <ac:picMkLst>
            <pc:docMk/>
            <pc:sldMk cId="1045769644" sldId="485"/>
            <ac:picMk id="8" creationId="{5A0F32BD-5424-3FFE-959F-37D300177FFC}"/>
          </ac:picMkLst>
        </pc:picChg>
        <pc:picChg chg="add del mod">
          <ac:chgData name="Senaweera T.I.S. it20123468" userId="45948af8-68e5-43ef-ae52-b862abc3125e" providerId="ADAL" clId="{1922220A-4AC9-4247-B1D0-D994DDA39A17}" dt="2023-10-29T16:41:52.194" v="224" actId="478"/>
          <ac:picMkLst>
            <pc:docMk/>
            <pc:sldMk cId="1045769644" sldId="485"/>
            <ac:picMk id="10" creationId="{16A1C5DD-8DB0-6644-D306-B21FF4657313}"/>
          </ac:picMkLst>
        </pc:picChg>
        <pc:picChg chg="add mod">
          <ac:chgData name="Senaweera T.I.S. it20123468" userId="45948af8-68e5-43ef-ae52-b862abc3125e" providerId="ADAL" clId="{1922220A-4AC9-4247-B1D0-D994DDA39A17}" dt="2023-10-29T16:42:39.168" v="229" actId="14100"/>
          <ac:picMkLst>
            <pc:docMk/>
            <pc:sldMk cId="1045769644" sldId="485"/>
            <ac:picMk id="12" creationId="{F684E673-E6A7-77D1-19EC-20FFE79D275A}"/>
          </ac:picMkLst>
        </pc:picChg>
        <pc:picChg chg="del">
          <ac:chgData name="Senaweera T.I.S. it20123468" userId="45948af8-68e5-43ef-ae52-b862abc3125e" providerId="ADAL" clId="{1922220A-4AC9-4247-B1D0-D994DDA39A17}" dt="2023-10-29T16:39:47.466" v="212" actId="478"/>
          <ac:picMkLst>
            <pc:docMk/>
            <pc:sldMk cId="1045769644" sldId="485"/>
            <ac:picMk id="15" creationId="{C22A9818-0512-05D8-FAC8-697FC8508102}"/>
          </ac:picMkLst>
        </pc:picChg>
      </pc:sldChg>
      <pc:sldChg chg="add">
        <pc:chgData name="Senaweera T.I.S. it20123468" userId="45948af8-68e5-43ef-ae52-b862abc3125e" providerId="ADAL" clId="{1922220A-4AC9-4247-B1D0-D994DDA39A17}" dt="2023-10-29T16:53:13.965" v="240"/>
        <pc:sldMkLst>
          <pc:docMk/>
          <pc:sldMk cId="1663512580" sldId="491"/>
        </pc:sldMkLst>
      </pc:sldChg>
      <pc:sldChg chg="add">
        <pc:chgData name="Senaweera T.I.S. it20123468" userId="45948af8-68e5-43ef-ae52-b862abc3125e" providerId="ADAL" clId="{1922220A-4AC9-4247-B1D0-D994DDA39A17}" dt="2023-10-29T16:53:13.965" v="240"/>
        <pc:sldMkLst>
          <pc:docMk/>
          <pc:sldMk cId="2240915195" sldId="492"/>
        </pc:sldMkLst>
      </pc:sldChg>
      <pc:sldChg chg="add">
        <pc:chgData name="Senaweera T.I.S. it20123468" userId="45948af8-68e5-43ef-ae52-b862abc3125e" providerId="ADAL" clId="{1922220A-4AC9-4247-B1D0-D994DDA39A17}" dt="2023-10-29T16:53:13.965" v="240"/>
        <pc:sldMkLst>
          <pc:docMk/>
          <pc:sldMk cId="354788640" sldId="495"/>
        </pc:sldMkLst>
      </pc:sldChg>
      <pc:sldChg chg="add">
        <pc:chgData name="Senaweera T.I.S. it20123468" userId="45948af8-68e5-43ef-ae52-b862abc3125e" providerId="ADAL" clId="{1922220A-4AC9-4247-B1D0-D994DDA39A17}" dt="2023-10-29T16:53:13.965" v="240"/>
        <pc:sldMkLst>
          <pc:docMk/>
          <pc:sldMk cId="1901096910" sldId="496"/>
        </pc:sldMkLst>
      </pc:sldChg>
      <pc:sldChg chg="add">
        <pc:chgData name="Senaweera T.I.S. it20123468" userId="45948af8-68e5-43ef-ae52-b862abc3125e" providerId="ADAL" clId="{1922220A-4AC9-4247-B1D0-D994DDA39A17}" dt="2023-10-29T16:53:13.965" v="240"/>
        <pc:sldMkLst>
          <pc:docMk/>
          <pc:sldMk cId="3118614404" sldId="497"/>
        </pc:sldMkLst>
      </pc:sldChg>
      <pc:sldChg chg="add">
        <pc:chgData name="Senaweera T.I.S. it20123468" userId="45948af8-68e5-43ef-ae52-b862abc3125e" providerId="ADAL" clId="{1922220A-4AC9-4247-B1D0-D994DDA39A17}" dt="2023-10-29T16:53:13.965" v="240"/>
        <pc:sldMkLst>
          <pc:docMk/>
          <pc:sldMk cId="3208598028" sldId="498"/>
        </pc:sldMkLst>
      </pc:sldChg>
      <pc:sldChg chg="add">
        <pc:chgData name="Senaweera T.I.S. it20123468" userId="45948af8-68e5-43ef-ae52-b862abc3125e" providerId="ADAL" clId="{1922220A-4AC9-4247-B1D0-D994DDA39A17}" dt="2023-10-29T16:53:13.965" v="240"/>
        <pc:sldMkLst>
          <pc:docMk/>
          <pc:sldMk cId="1071450181" sldId="499"/>
        </pc:sldMkLst>
      </pc:sldChg>
      <pc:sldChg chg="add">
        <pc:chgData name="Senaweera T.I.S. it20123468" userId="45948af8-68e5-43ef-ae52-b862abc3125e" providerId="ADAL" clId="{1922220A-4AC9-4247-B1D0-D994DDA39A17}" dt="2023-10-29T16:53:13.965" v="240"/>
        <pc:sldMkLst>
          <pc:docMk/>
          <pc:sldMk cId="1808291611" sldId="500"/>
        </pc:sldMkLst>
      </pc:sldChg>
      <pc:sldChg chg="add ord">
        <pc:chgData name="Senaweera T.I.S. it20123468" userId="45948af8-68e5-43ef-ae52-b862abc3125e" providerId="ADAL" clId="{1922220A-4AC9-4247-B1D0-D994DDA39A17}" dt="2023-10-30T02:11:36.886" v="380"/>
        <pc:sldMkLst>
          <pc:docMk/>
          <pc:sldMk cId="2442760554" sldId="501"/>
        </pc:sldMkLst>
      </pc:sldChg>
      <pc:sldChg chg="add ord">
        <pc:chgData name="Senaweera T.I.S. it20123468" userId="45948af8-68e5-43ef-ae52-b862abc3125e" providerId="ADAL" clId="{1922220A-4AC9-4247-B1D0-D994DDA39A17}" dt="2023-10-30T02:11:36.886" v="380"/>
        <pc:sldMkLst>
          <pc:docMk/>
          <pc:sldMk cId="1213248099" sldId="502"/>
        </pc:sldMkLst>
      </pc:sldChg>
      <pc:sldChg chg="add ord">
        <pc:chgData name="Senaweera T.I.S. it20123468" userId="45948af8-68e5-43ef-ae52-b862abc3125e" providerId="ADAL" clId="{1922220A-4AC9-4247-B1D0-D994DDA39A17}" dt="2023-10-30T02:11:36.886" v="380"/>
        <pc:sldMkLst>
          <pc:docMk/>
          <pc:sldMk cId="4208719682" sldId="503"/>
        </pc:sldMkLst>
      </pc:sldChg>
      <pc:sldChg chg="add ord">
        <pc:chgData name="Senaweera T.I.S. it20123468" userId="45948af8-68e5-43ef-ae52-b862abc3125e" providerId="ADAL" clId="{1922220A-4AC9-4247-B1D0-D994DDA39A17}" dt="2023-10-30T02:11:36.886" v="380"/>
        <pc:sldMkLst>
          <pc:docMk/>
          <pc:sldMk cId="683591501" sldId="504"/>
        </pc:sldMkLst>
      </pc:sldChg>
    </pc:docChg>
  </pc:docChgLst>
  <pc:docChgLst>
    <pc:chgData name="Guest User" userId="S::urn:spo:anon#4e6bacb771c0439f051ade7d9c908e4b4de5661f77c4f7dff624878b9334042d::" providerId="AD" clId="Web-{48DD643E-4A3C-E369-9C96-75F54730F2F5}"/>
    <pc:docChg chg="modSld">
      <pc:chgData name="Guest User" userId="S::urn:spo:anon#4e6bacb771c0439f051ade7d9c908e4b4de5661f77c4f7dff624878b9334042d::" providerId="AD" clId="Web-{48DD643E-4A3C-E369-9C96-75F54730F2F5}" dt="2023-10-29T19:45:41.784" v="11" actId="20577"/>
      <pc:docMkLst>
        <pc:docMk/>
      </pc:docMkLst>
      <pc:sldChg chg="addSp delSp modSp">
        <pc:chgData name="Guest User" userId="S::urn:spo:anon#4e6bacb771c0439f051ade7d9c908e4b4de5661f77c4f7dff624878b9334042d::" providerId="AD" clId="Web-{48DD643E-4A3C-E369-9C96-75F54730F2F5}" dt="2023-10-29T19:45:41.784" v="11" actId="20577"/>
        <pc:sldMkLst>
          <pc:docMk/>
          <pc:sldMk cId="1238908808" sldId="440"/>
        </pc:sldMkLst>
        <pc:spChg chg="mod">
          <ac:chgData name="Guest User" userId="S::urn:spo:anon#4e6bacb771c0439f051ade7d9c908e4b4de5661f77c4f7dff624878b9334042d::" providerId="AD" clId="Web-{48DD643E-4A3C-E369-9C96-75F54730F2F5}" dt="2023-10-29T19:45:41.784" v="11" actId="20577"/>
          <ac:spMkLst>
            <pc:docMk/>
            <pc:sldMk cId="1238908808" sldId="440"/>
            <ac:spMk id="3" creationId="{E2DC41FA-AEB0-998B-C010-F53FCEA06745}"/>
          </ac:spMkLst>
        </pc:spChg>
        <pc:picChg chg="add del mod">
          <ac:chgData name="Guest User" userId="S::urn:spo:anon#4e6bacb771c0439f051ade7d9c908e4b4de5661f77c4f7dff624878b9334042d::" providerId="AD" clId="Web-{48DD643E-4A3C-E369-9C96-75F54730F2F5}" dt="2023-10-29T19:45:14.502" v="3"/>
          <ac:picMkLst>
            <pc:docMk/>
            <pc:sldMk cId="1238908808" sldId="440"/>
            <ac:picMk id="4" creationId="{7B5CFAA8-EFB6-CBCA-20C3-3BF528B85B6A}"/>
          </ac:picMkLst>
        </pc:picChg>
      </pc:sldChg>
    </pc:docChg>
  </pc:docChgLst>
  <pc:docChgLst>
    <pc:chgData name="Weerasekara N.N it20133504" userId="cba5ca20-a358-4598-b73f-86f8f67c71b8" providerId="ADAL" clId="{7266DE0D-0F5D-4701-A2ED-FEEC53FA1E48}"/>
    <pc:docChg chg="undo custSel addSld modSld sldOrd">
      <pc:chgData name="Weerasekara N.N it20133504" userId="cba5ca20-a358-4598-b73f-86f8f67c71b8" providerId="ADAL" clId="{7266DE0D-0F5D-4701-A2ED-FEEC53FA1E48}" dt="2023-10-30T02:49:41.340" v="122" actId="20577"/>
      <pc:docMkLst>
        <pc:docMk/>
      </pc:docMkLst>
      <pc:sldChg chg="ord">
        <pc:chgData name="Weerasekara N.N it20133504" userId="cba5ca20-a358-4598-b73f-86f8f67c71b8" providerId="ADAL" clId="{7266DE0D-0F5D-4701-A2ED-FEEC53FA1E48}" dt="2023-10-29T20:14:02.953" v="26"/>
        <pc:sldMkLst>
          <pc:docMk/>
          <pc:sldMk cId="2653511187" sldId="409"/>
        </pc:sldMkLst>
      </pc:sldChg>
      <pc:sldChg chg="ord">
        <pc:chgData name="Weerasekara N.N it20133504" userId="cba5ca20-a358-4598-b73f-86f8f67c71b8" providerId="ADAL" clId="{7266DE0D-0F5D-4701-A2ED-FEEC53FA1E48}" dt="2023-10-29T20:14:02.953" v="26"/>
        <pc:sldMkLst>
          <pc:docMk/>
          <pc:sldMk cId="1853899853" sldId="410"/>
        </pc:sldMkLst>
      </pc:sldChg>
      <pc:sldChg chg="modSp mod">
        <pc:chgData name="Weerasekara N.N it20133504" userId="cba5ca20-a358-4598-b73f-86f8f67c71b8" providerId="ADAL" clId="{7266DE0D-0F5D-4701-A2ED-FEEC53FA1E48}" dt="2023-10-29T20:28:55.172" v="35" actId="20577"/>
        <pc:sldMkLst>
          <pc:docMk/>
          <pc:sldMk cId="4188201991" sldId="449"/>
        </pc:sldMkLst>
        <pc:spChg chg="mod">
          <ac:chgData name="Weerasekara N.N it20133504" userId="cba5ca20-a358-4598-b73f-86f8f67c71b8" providerId="ADAL" clId="{7266DE0D-0F5D-4701-A2ED-FEEC53FA1E48}" dt="2023-10-29T20:28:55.172" v="35" actId="20577"/>
          <ac:spMkLst>
            <pc:docMk/>
            <pc:sldMk cId="4188201991" sldId="449"/>
            <ac:spMk id="8" creationId="{F270E413-A6A7-60ED-D01B-917817EB5AF6}"/>
          </ac:spMkLst>
        </pc:spChg>
      </pc:sldChg>
      <pc:sldChg chg="addSp delSp modSp mod">
        <pc:chgData name="Weerasekara N.N it20133504" userId="cba5ca20-a358-4598-b73f-86f8f67c71b8" providerId="ADAL" clId="{7266DE0D-0F5D-4701-A2ED-FEEC53FA1E48}" dt="2023-10-30T02:35:14.664" v="55" actId="20577"/>
        <pc:sldMkLst>
          <pc:docMk/>
          <pc:sldMk cId="1663512580" sldId="491"/>
        </pc:sldMkLst>
        <pc:spChg chg="del">
          <ac:chgData name="Weerasekara N.N it20133504" userId="cba5ca20-a358-4598-b73f-86f8f67c71b8" providerId="ADAL" clId="{7266DE0D-0F5D-4701-A2ED-FEEC53FA1E48}" dt="2023-10-29T20:11:53.239" v="10" actId="21"/>
          <ac:spMkLst>
            <pc:docMk/>
            <pc:sldMk cId="1663512580" sldId="491"/>
            <ac:spMk id="3" creationId="{E2DC41FA-AEB0-998B-C010-F53FCEA06745}"/>
          </ac:spMkLst>
        </pc:spChg>
        <pc:spChg chg="add del mod">
          <ac:chgData name="Weerasekara N.N it20133504" userId="cba5ca20-a358-4598-b73f-86f8f67c71b8" providerId="ADAL" clId="{7266DE0D-0F5D-4701-A2ED-FEEC53FA1E48}" dt="2023-10-29T20:11:34.065" v="7"/>
          <ac:spMkLst>
            <pc:docMk/>
            <pc:sldMk cId="1663512580" sldId="491"/>
            <ac:spMk id="4" creationId="{CE59F889-3001-EF77-ED6A-5EAB2518A5F3}"/>
          </ac:spMkLst>
        </pc:spChg>
        <pc:spChg chg="add mod">
          <ac:chgData name="Weerasekara N.N it20133504" userId="cba5ca20-a358-4598-b73f-86f8f67c71b8" providerId="ADAL" clId="{7266DE0D-0F5D-4701-A2ED-FEEC53FA1E48}" dt="2023-10-30T02:35:14.664" v="55" actId="20577"/>
          <ac:spMkLst>
            <pc:docMk/>
            <pc:sldMk cId="1663512580" sldId="491"/>
            <ac:spMk id="5" creationId="{0424FD5B-A002-EB09-738B-25615EF79017}"/>
          </ac:spMkLst>
        </pc:spChg>
      </pc:sldChg>
      <pc:sldChg chg="addSp delSp modSp ord">
        <pc:chgData name="Weerasekara N.N it20133504" userId="cba5ca20-a358-4598-b73f-86f8f67c71b8" providerId="ADAL" clId="{7266DE0D-0F5D-4701-A2ED-FEEC53FA1E48}" dt="2023-10-29T20:12:17.365" v="14" actId="1076"/>
        <pc:sldMkLst>
          <pc:docMk/>
          <pc:sldMk cId="2240915195" sldId="492"/>
        </pc:sldMkLst>
        <pc:spChg chg="del">
          <ac:chgData name="Weerasekara N.N it20133504" userId="cba5ca20-a358-4598-b73f-86f8f67c71b8" providerId="ADAL" clId="{7266DE0D-0F5D-4701-A2ED-FEEC53FA1E48}" dt="2023-10-29T20:12:05.822" v="12" actId="21"/>
          <ac:spMkLst>
            <pc:docMk/>
            <pc:sldMk cId="2240915195" sldId="492"/>
            <ac:spMk id="3" creationId="{E2DC41FA-AEB0-998B-C010-F53FCEA06745}"/>
          </ac:spMkLst>
        </pc:spChg>
        <pc:spChg chg="add mod">
          <ac:chgData name="Weerasekara N.N it20133504" userId="cba5ca20-a358-4598-b73f-86f8f67c71b8" providerId="ADAL" clId="{7266DE0D-0F5D-4701-A2ED-FEEC53FA1E48}" dt="2023-10-29T20:12:17.365" v="14" actId="1076"/>
          <ac:spMkLst>
            <pc:docMk/>
            <pc:sldMk cId="2240915195" sldId="492"/>
            <ac:spMk id="4" creationId="{7DFB057E-797A-FE62-3717-59B866A9DB94}"/>
          </ac:spMkLst>
        </pc:spChg>
      </pc:sldChg>
      <pc:sldChg chg="addSp delSp modSp mod">
        <pc:chgData name="Weerasekara N.N it20133504" userId="cba5ca20-a358-4598-b73f-86f8f67c71b8" providerId="ADAL" clId="{7266DE0D-0F5D-4701-A2ED-FEEC53FA1E48}" dt="2023-10-29T20:12:39.895" v="21" actId="1076"/>
        <pc:sldMkLst>
          <pc:docMk/>
          <pc:sldMk cId="1901096910" sldId="496"/>
        </pc:sldMkLst>
        <pc:spChg chg="del">
          <ac:chgData name="Weerasekara N.N it20133504" userId="cba5ca20-a358-4598-b73f-86f8f67c71b8" providerId="ADAL" clId="{7266DE0D-0F5D-4701-A2ED-FEEC53FA1E48}" dt="2023-10-29T20:12:22.022" v="15" actId="21"/>
          <ac:spMkLst>
            <pc:docMk/>
            <pc:sldMk cId="1901096910" sldId="496"/>
            <ac:spMk id="3" creationId="{E2DC41FA-AEB0-998B-C010-F53FCEA06745}"/>
          </ac:spMkLst>
        </pc:spChg>
        <pc:spChg chg="add mod">
          <ac:chgData name="Weerasekara N.N it20133504" userId="cba5ca20-a358-4598-b73f-86f8f67c71b8" providerId="ADAL" clId="{7266DE0D-0F5D-4701-A2ED-FEEC53FA1E48}" dt="2023-10-29T20:12:39.895" v="21" actId="1076"/>
          <ac:spMkLst>
            <pc:docMk/>
            <pc:sldMk cId="1901096910" sldId="496"/>
            <ac:spMk id="4" creationId="{C76C3110-5553-C9EE-BBE2-7C8FBC347EB3}"/>
          </ac:spMkLst>
        </pc:spChg>
      </pc:sldChg>
      <pc:sldChg chg="addSp delSp modSp ord">
        <pc:chgData name="Weerasekara N.N it20133504" userId="cba5ca20-a358-4598-b73f-86f8f67c71b8" providerId="ADAL" clId="{7266DE0D-0F5D-4701-A2ED-FEEC53FA1E48}" dt="2023-10-29T20:13:07.861" v="24" actId="1076"/>
        <pc:sldMkLst>
          <pc:docMk/>
          <pc:sldMk cId="3118614404" sldId="497"/>
        </pc:sldMkLst>
        <pc:spChg chg="del">
          <ac:chgData name="Weerasekara N.N it20133504" userId="cba5ca20-a358-4598-b73f-86f8f67c71b8" providerId="ADAL" clId="{7266DE0D-0F5D-4701-A2ED-FEEC53FA1E48}" dt="2023-10-29T20:12:46.865" v="22" actId="21"/>
          <ac:spMkLst>
            <pc:docMk/>
            <pc:sldMk cId="3118614404" sldId="497"/>
            <ac:spMk id="3" creationId="{E2DC41FA-AEB0-998B-C010-F53FCEA06745}"/>
          </ac:spMkLst>
        </pc:spChg>
        <pc:spChg chg="add mod">
          <ac:chgData name="Weerasekara N.N it20133504" userId="cba5ca20-a358-4598-b73f-86f8f67c71b8" providerId="ADAL" clId="{7266DE0D-0F5D-4701-A2ED-FEEC53FA1E48}" dt="2023-10-29T20:13:07.861" v="24" actId="1076"/>
          <ac:spMkLst>
            <pc:docMk/>
            <pc:sldMk cId="3118614404" sldId="497"/>
            <ac:spMk id="4" creationId="{5B0FB8F6-F3A2-039E-0979-A11EA48D5847}"/>
          </ac:spMkLst>
        </pc:spChg>
      </pc:sldChg>
      <pc:sldChg chg="modSp add mod ord">
        <pc:chgData name="Weerasekara N.N it20133504" userId="cba5ca20-a358-4598-b73f-86f8f67c71b8" providerId="ADAL" clId="{7266DE0D-0F5D-4701-A2ED-FEEC53FA1E48}" dt="2023-10-30T02:49:41.340" v="122" actId="20577"/>
        <pc:sldMkLst>
          <pc:docMk/>
          <pc:sldMk cId="3057207054" sldId="505"/>
        </pc:sldMkLst>
        <pc:spChg chg="mod">
          <ac:chgData name="Weerasekara N.N it20133504" userId="cba5ca20-a358-4598-b73f-86f8f67c71b8" providerId="ADAL" clId="{7266DE0D-0F5D-4701-A2ED-FEEC53FA1E48}" dt="2023-10-30T02:49:41.340" v="122" actId="20577"/>
          <ac:spMkLst>
            <pc:docMk/>
            <pc:sldMk cId="3057207054" sldId="505"/>
            <ac:spMk id="5" creationId="{B365B0B1-552C-3D82-A4AC-11225DC7BD94}"/>
          </ac:spMkLst>
        </pc:spChg>
      </pc:sldChg>
    </pc:docChg>
  </pc:docChgLst>
  <pc:docChgLst>
    <pc:chgData name="Wijayasena W.D.N.D.T. it20133368" userId="28300c01-b948-4851-ac4f-26e162852d89" providerId="ADAL" clId="{F9F86CE0-7584-4627-967B-36CA1E71CF02}"/>
    <pc:docChg chg="undo custSel delSld modSld sldOrd">
      <pc:chgData name="Wijayasena W.D.N.D.T. it20133368" userId="28300c01-b948-4851-ac4f-26e162852d89" providerId="ADAL" clId="{F9F86CE0-7584-4627-967B-36CA1E71CF02}" dt="2023-10-30T01:51:45.878" v="51"/>
      <pc:docMkLst>
        <pc:docMk/>
      </pc:docMkLst>
      <pc:sldChg chg="modSp mod">
        <pc:chgData name="Wijayasena W.D.N.D.T. it20133368" userId="28300c01-b948-4851-ac4f-26e162852d89" providerId="ADAL" clId="{F9F86CE0-7584-4627-967B-36CA1E71CF02}" dt="2023-10-30T01:10:41.009" v="43" actId="20577"/>
        <pc:sldMkLst>
          <pc:docMk/>
          <pc:sldMk cId="1949369415" sldId="337"/>
        </pc:sldMkLst>
        <pc:spChg chg="mod">
          <ac:chgData name="Wijayasena W.D.N.D.T. it20133368" userId="28300c01-b948-4851-ac4f-26e162852d89" providerId="ADAL" clId="{F9F86CE0-7584-4627-967B-36CA1E71CF02}" dt="2023-10-30T01:10:41.009" v="43" actId="20577"/>
          <ac:spMkLst>
            <pc:docMk/>
            <pc:sldMk cId="1949369415" sldId="337"/>
            <ac:spMk id="6" creationId="{0D6E7D7A-0635-4D9F-CF08-8EFC6CF47309}"/>
          </ac:spMkLst>
        </pc:spChg>
      </pc:sldChg>
      <pc:sldChg chg="ord">
        <pc:chgData name="Wijayasena W.D.N.D.T. it20133368" userId="28300c01-b948-4851-ac4f-26e162852d89" providerId="ADAL" clId="{F9F86CE0-7584-4627-967B-36CA1E71CF02}" dt="2023-10-30T01:51:45.878" v="51"/>
        <pc:sldMkLst>
          <pc:docMk/>
          <pc:sldMk cId="1703324944" sldId="407"/>
        </pc:sldMkLst>
      </pc:sldChg>
      <pc:sldChg chg="modSp mod">
        <pc:chgData name="Wijayasena W.D.N.D.T. it20133368" userId="28300c01-b948-4851-ac4f-26e162852d89" providerId="ADAL" clId="{F9F86CE0-7584-4627-967B-36CA1E71CF02}" dt="2023-10-30T01:12:52.899" v="45" actId="20577"/>
        <pc:sldMkLst>
          <pc:docMk/>
          <pc:sldMk cId="4082056737" sldId="444"/>
        </pc:sldMkLst>
        <pc:spChg chg="mod">
          <ac:chgData name="Wijayasena W.D.N.D.T. it20133368" userId="28300c01-b948-4851-ac4f-26e162852d89" providerId="ADAL" clId="{F9F86CE0-7584-4627-967B-36CA1E71CF02}" dt="2023-10-30T01:12:31.248" v="44" actId="20577"/>
          <ac:spMkLst>
            <pc:docMk/>
            <pc:sldMk cId="4082056737" sldId="444"/>
            <ac:spMk id="4" creationId="{77CD5884-AE9F-95B8-F1E3-BE0C7C66EEA0}"/>
          </ac:spMkLst>
        </pc:spChg>
        <pc:spChg chg="mod">
          <ac:chgData name="Wijayasena W.D.N.D.T. it20133368" userId="28300c01-b948-4851-ac4f-26e162852d89" providerId="ADAL" clId="{F9F86CE0-7584-4627-967B-36CA1E71CF02}" dt="2023-10-30T01:12:52.899" v="45" actId="20577"/>
          <ac:spMkLst>
            <pc:docMk/>
            <pc:sldMk cId="4082056737" sldId="444"/>
            <ac:spMk id="5" creationId="{B821BF50-3509-4454-10B4-D728ED655480}"/>
          </ac:spMkLst>
        </pc:spChg>
      </pc:sldChg>
      <pc:sldChg chg="del">
        <pc:chgData name="Wijayasena W.D.N.D.T. it20133368" userId="28300c01-b948-4851-ac4f-26e162852d89" providerId="ADAL" clId="{F9F86CE0-7584-4627-967B-36CA1E71CF02}" dt="2023-10-30T01:08:03.703" v="40" actId="2696"/>
        <pc:sldMkLst>
          <pc:docMk/>
          <pc:sldMk cId="1516883300" sldId="458"/>
        </pc:sldMkLst>
      </pc:sldChg>
      <pc:sldChg chg="modSp mod">
        <pc:chgData name="Wijayasena W.D.N.D.T. it20133368" userId="28300c01-b948-4851-ac4f-26e162852d89" providerId="ADAL" clId="{F9F86CE0-7584-4627-967B-36CA1E71CF02}" dt="2023-10-30T01:14:40.004" v="46"/>
        <pc:sldMkLst>
          <pc:docMk/>
          <pc:sldMk cId="2442760554" sldId="501"/>
        </pc:sldMkLst>
        <pc:spChg chg="mod">
          <ac:chgData name="Wijayasena W.D.N.D.T. it20133368" userId="28300c01-b948-4851-ac4f-26e162852d89" providerId="ADAL" clId="{F9F86CE0-7584-4627-967B-36CA1E71CF02}" dt="2023-10-30T01:14:40.004" v="46"/>
          <ac:spMkLst>
            <pc:docMk/>
            <pc:sldMk cId="2442760554" sldId="501"/>
            <ac:spMk id="2" creationId="{B467D09C-52CF-6A2E-94D2-E9A23A8F2575}"/>
          </ac:spMkLst>
        </pc:spChg>
      </pc:sldChg>
      <pc:sldChg chg="modSp mod">
        <pc:chgData name="Wijayasena W.D.N.D.T. it20133368" userId="28300c01-b948-4851-ac4f-26e162852d89" providerId="ADAL" clId="{F9F86CE0-7584-4627-967B-36CA1E71CF02}" dt="2023-10-30T01:19:29.930" v="47" actId="14100"/>
        <pc:sldMkLst>
          <pc:docMk/>
          <pc:sldMk cId="1213248099" sldId="502"/>
        </pc:sldMkLst>
        <pc:spChg chg="mod">
          <ac:chgData name="Wijayasena W.D.N.D.T. it20133368" userId="28300c01-b948-4851-ac4f-26e162852d89" providerId="ADAL" clId="{F9F86CE0-7584-4627-967B-36CA1E71CF02}" dt="2023-10-30T01:00:39.958" v="26" actId="20577"/>
          <ac:spMkLst>
            <pc:docMk/>
            <pc:sldMk cId="1213248099" sldId="502"/>
            <ac:spMk id="6" creationId="{878BF2EC-D120-E3FC-0962-C8CD97861973}"/>
          </ac:spMkLst>
        </pc:spChg>
        <pc:spChg chg="mod">
          <ac:chgData name="Wijayasena W.D.N.D.T. it20133368" userId="28300c01-b948-4851-ac4f-26e162852d89" providerId="ADAL" clId="{F9F86CE0-7584-4627-967B-36CA1E71CF02}" dt="2023-10-30T01:07:32.280" v="39"/>
          <ac:spMkLst>
            <pc:docMk/>
            <pc:sldMk cId="1213248099" sldId="502"/>
            <ac:spMk id="11" creationId="{9B3F2BF4-98D4-7A49-A871-95A44E64090A}"/>
          </ac:spMkLst>
        </pc:spChg>
        <pc:picChg chg="mod">
          <ac:chgData name="Wijayasena W.D.N.D.T. it20133368" userId="28300c01-b948-4851-ac4f-26e162852d89" providerId="ADAL" clId="{F9F86CE0-7584-4627-967B-36CA1E71CF02}" dt="2023-10-30T01:19:29.930" v="47" actId="14100"/>
          <ac:picMkLst>
            <pc:docMk/>
            <pc:sldMk cId="1213248099" sldId="502"/>
            <ac:picMk id="7" creationId="{555288B5-0815-8444-36BF-7FB1DDE15FCA}"/>
          </ac:picMkLst>
        </pc:picChg>
      </pc:sldChg>
      <pc:sldChg chg="ord">
        <pc:chgData name="Wijayasena W.D.N.D.T. it20133368" userId="28300c01-b948-4851-ac4f-26e162852d89" providerId="ADAL" clId="{F9F86CE0-7584-4627-967B-36CA1E71CF02}" dt="2023-10-30T01:08:11.480" v="42"/>
        <pc:sldMkLst>
          <pc:docMk/>
          <pc:sldMk cId="683591501" sldId="5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2023-10-30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2023-10-30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43757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314849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6E6B-3060-851E-2AA2-38A70FF89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BFB6D0-373A-890F-0EDB-8C4ABE1C9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E69121-1D4A-40A2-F625-F7E899AA0B0E}"/>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5" name="Footer Placeholder 4">
            <a:extLst>
              <a:ext uri="{FF2B5EF4-FFF2-40B4-BE49-F238E27FC236}">
                <a16:creationId xmlns:a16="http://schemas.microsoft.com/office/drawing/2014/main" id="{27EF6BA2-DE14-9CC3-77A0-AD43148D9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97CDA-12D2-A34B-DAE7-42E08DBE916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0601256"/>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3AEC-877C-776D-EA2B-E4165CBA83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072A09-B18F-3A69-F537-BE36C6BAED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4C8F9-7D6D-340B-7AAE-0F8E46038AF0}"/>
              </a:ext>
            </a:extLst>
          </p:cNvPr>
          <p:cNvSpPr>
            <a:spLocks noGrp="1"/>
          </p:cNvSpPr>
          <p:nvPr>
            <p:ph type="dt" sz="half" idx="10"/>
          </p:nvPr>
        </p:nvSpPr>
        <p:spPr/>
        <p:txBody>
          <a:bodyPr/>
          <a:lstStyle/>
          <a:p>
            <a:fld id="{55C6B4A9-1611-4792-9094-5F34BCA07E0B}" type="datetimeFigureOut">
              <a:rPr lang="en-US" smtClean="0"/>
              <a:t>2023-10-30</a:t>
            </a:fld>
            <a:endParaRPr lang="en-US"/>
          </a:p>
        </p:txBody>
      </p:sp>
      <p:sp>
        <p:nvSpPr>
          <p:cNvPr id="5" name="Footer Placeholder 4">
            <a:extLst>
              <a:ext uri="{FF2B5EF4-FFF2-40B4-BE49-F238E27FC236}">
                <a16:creationId xmlns:a16="http://schemas.microsoft.com/office/drawing/2014/main" id="{02D9409D-C6D3-DD2D-A5E5-79D6FC776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C4D98-D4DC-CF86-4763-6673E948A06D}"/>
              </a:ext>
            </a:extLst>
          </p:cNvPr>
          <p:cNvSpPr>
            <a:spLocks noGrp="1"/>
          </p:cNvSpPr>
          <p:nvPr>
            <p:ph type="sldNum" sz="quarter" idx="12"/>
          </p:nvPr>
        </p:nvSpPr>
        <p:spPr/>
        <p:txBody>
          <a:bodyPr/>
          <a:lstStyle/>
          <a:p>
            <a:fld id="{89333C77-0158-454C-844F-B7AB9BD7DAD4}" type="slidenum">
              <a:rPr lang="en-US" smtClean="0"/>
              <a:t>‹#›</a:t>
            </a:fld>
            <a:endParaRPr lang="en-US"/>
          </a:p>
        </p:txBody>
      </p:sp>
      <p:sp>
        <p:nvSpPr>
          <p:cNvPr id="7" name="二等辺三角形 10">
            <a:extLst>
              <a:ext uri="{FF2B5EF4-FFF2-40B4-BE49-F238E27FC236}">
                <a16:creationId xmlns:a16="http://schemas.microsoft.com/office/drawing/2014/main" id="{78E82D8C-CC38-4151-F138-D2C07EDEC5C7}"/>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63994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D8B1D-63A5-3709-3865-B24C9EEF7F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847D49-880C-352A-FD5D-1C5EB7CF5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AF7105-EBEC-2AB6-03F9-470FCA20CC23}"/>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5" name="Footer Placeholder 4">
            <a:extLst>
              <a:ext uri="{FF2B5EF4-FFF2-40B4-BE49-F238E27FC236}">
                <a16:creationId xmlns:a16="http://schemas.microsoft.com/office/drawing/2014/main" id="{B85961E3-324C-38FB-1958-5FC97946A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1A7BE-E3DD-175C-ED9F-0992F998BE57}"/>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二等辺三角形 9">
            <a:extLst>
              <a:ext uri="{FF2B5EF4-FFF2-40B4-BE49-F238E27FC236}">
                <a16:creationId xmlns:a16="http://schemas.microsoft.com/office/drawing/2014/main" id="{76655FBD-5664-009F-2895-B5B9AF150CEA}"/>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13EF4E8E-3806-4D21-4F76-4F59BD50A5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23558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7A64-F6D9-667E-863C-3D14857C8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72BB5-B677-D1A7-C02B-E9F1B7499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1BFC4-87DE-5623-F2BC-9668745A7719}"/>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5" name="Footer Placeholder 4">
            <a:extLst>
              <a:ext uri="{FF2B5EF4-FFF2-40B4-BE49-F238E27FC236}">
                <a16:creationId xmlns:a16="http://schemas.microsoft.com/office/drawing/2014/main" id="{9F9B937A-FAB7-7777-004A-D505A7A02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50F6C-DB69-9C1F-32E1-C02D1C51D71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15692480"/>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E751-ED37-C470-B3AF-6153AB46D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3C52D-F4AB-1726-EEE3-7188E71BC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0436B8-127C-EA73-4087-55F663CAF36A}"/>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5" name="Footer Placeholder 4">
            <a:extLst>
              <a:ext uri="{FF2B5EF4-FFF2-40B4-BE49-F238E27FC236}">
                <a16:creationId xmlns:a16="http://schemas.microsoft.com/office/drawing/2014/main" id="{A5D2552F-BB0E-18A2-1A20-B0AA264D4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11984-D892-0366-637E-CB46A60E1D4A}"/>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a:extLst>
              <a:ext uri="{FF2B5EF4-FFF2-40B4-BE49-F238E27FC236}">
                <a16:creationId xmlns:a16="http://schemas.microsoft.com/office/drawing/2014/main" id="{27B8CDDB-92AE-1ED0-B0F7-69B47AB12D5F}"/>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46681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D063-7B20-32BB-1D04-EE2E84F59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05304-B969-24FC-6EA5-553280E9D6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6B7E76-A468-5385-6C0A-7373C25D2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E3B45C-1C03-5755-D9D1-DB656F36E4E0}"/>
              </a:ext>
            </a:extLst>
          </p:cNvPr>
          <p:cNvSpPr>
            <a:spLocks noGrp="1"/>
          </p:cNvSpPr>
          <p:nvPr>
            <p:ph type="dt" sz="half" idx="10"/>
          </p:nvPr>
        </p:nvSpPr>
        <p:spPr/>
        <p:txBody>
          <a:bodyPr/>
          <a:lstStyle/>
          <a:p>
            <a:fld id="{EB712588-04B1-427B-82EE-E8DB90309F08}" type="datetimeFigureOut">
              <a:rPr lang="en-US" smtClean="0"/>
              <a:t>2023-10-30</a:t>
            </a:fld>
            <a:endParaRPr lang="en-US"/>
          </a:p>
        </p:txBody>
      </p:sp>
      <p:sp>
        <p:nvSpPr>
          <p:cNvPr id="6" name="Footer Placeholder 5">
            <a:extLst>
              <a:ext uri="{FF2B5EF4-FFF2-40B4-BE49-F238E27FC236}">
                <a16:creationId xmlns:a16="http://schemas.microsoft.com/office/drawing/2014/main" id="{970A4BA3-B46D-116E-306D-388271F84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2B536-4AAF-0D5D-21D2-780D23FCAB12}"/>
              </a:ext>
            </a:extLst>
          </p:cNvPr>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84734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FCEA-1771-725D-0826-1DBB3873A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014EE-3B3C-92AD-D2A9-8CD9F44AF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FF6E5-4C9E-4E3F-DAFE-03304F53F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D4FF3-742A-7B70-26B9-CCFB5438C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BBF93B-073B-6355-2B19-26D636370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96FCB8-9AAD-E3F4-87F4-AD044D1A6369}"/>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8" name="Footer Placeholder 7">
            <a:extLst>
              <a:ext uri="{FF2B5EF4-FFF2-40B4-BE49-F238E27FC236}">
                <a16:creationId xmlns:a16="http://schemas.microsoft.com/office/drawing/2014/main" id="{B6298E8A-6A22-FD76-4850-1E15535746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CC74E0-2C34-49CE-D9C1-8C0864C98F9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8136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3659-35D4-E650-86E4-C0E66C9366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98C7BB-0DD3-C353-2CBD-C00049E2B7EA}"/>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4" name="Footer Placeholder 3">
            <a:extLst>
              <a:ext uri="{FF2B5EF4-FFF2-40B4-BE49-F238E27FC236}">
                <a16:creationId xmlns:a16="http://schemas.microsoft.com/office/drawing/2014/main" id="{7715B07D-3857-8ABE-C043-57451BE8E8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72E732-1590-197F-178D-DA5F01B3EDD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8824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8DC84-5C79-EC56-D6F7-C806E43C9723}"/>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3" name="Footer Placeholder 2">
            <a:extLst>
              <a:ext uri="{FF2B5EF4-FFF2-40B4-BE49-F238E27FC236}">
                <a16:creationId xmlns:a16="http://schemas.microsoft.com/office/drawing/2014/main" id="{FE5CE699-9E3B-8835-F674-8EB388A16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8FA382-000E-A669-E2AC-E9E377B343F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5" name="二等辺三角形 9">
            <a:extLst>
              <a:ext uri="{FF2B5EF4-FFF2-40B4-BE49-F238E27FC236}">
                <a16:creationId xmlns:a16="http://schemas.microsoft.com/office/drawing/2014/main" id="{001293F8-D223-0D97-6767-7E1F6F5DC0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4A3A957D-136D-213D-3BAB-6297A9BC7A8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1A389C97-6E60-6E09-B541-7BD76CB946E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21311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4CE8-99BE-5654-F904-227D31BEE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12B0C-5204-21DA-C6FF-A0A2D3E5B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C91AE0-8616-3535-6B8F-1E1A2975C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2936A-245B-1274-5AA2-030B328AACD8}"/>
              </a:ext>
            </a:extLst>
          </p:cNvPr>
          <p:cNvSpPr>
            <a:spLocks noGrp="1"/>
          </p:cNvSpPr>
          <p:nvPr>
            <p:ph type="dt" sz="half" idx="10"/>
          </p:nvPr>
        </p:nvSpPr>
        <p:spPr/>
        <p:txBody>
          <a:bodyPr/>
          <a:lstStyle/>
          <a:p>
            <a:fld id="{42A54C80-263E-416B-A8E0-580EDEADCBDC}" type="datetimeFigureOut">
              <a:rPr lang="en-US" smtClean="0"/>
              <a:t>2023-10-30</a:t>
            </a:fld>
            <a:endParaRPr lang="en-US"/>
          </a:p>
        </p:txBody>
      </p:sp>
      <p:sp>
        <p:nvSpPr>
          <p:cNvPr id="6" name="Footer Placeholder 5">
            <a:extLst>
              <a:ext uri="{FF2B5EF4-FFF2-40B4-BE49-F238E27FC236}">
                <a16:creationId xmlns:a16="http://schemas.microsoft.com/office/drawing/2014/main" id="{1B6ECDF3-16BD-BA8E-E1A2-1F9B8092E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E601D-06C9-725E-4C93-95D5EFBC691C}"/>
              </a:ext>
            </a:extLst>
          </p:cNvPr>
          <p:cNvSpPr>
            <a:spLocks noGrp="1"/>
          </p:cNvSpPr>
          <p:nvPr>
            <p:ph type="sldNum" sz="quarter" idx="12"/>
          </p:nvPr>
        </p:nvSpPr>
        <p:spPr/>
        <p:txBody>
          <a:bodyPr/>
          <a:lstStyle/>
          <a:p>
            <a:fld id="{519954A3-9DFD-4C44-94BA-B95130A3BA1C}" type="slidenum">
              <a:rPr lang="en-US" smtClean="0"/>
              <a:t>‹#›</a:t>
            </a:fld>
            <a:endParaRPr lang="en-US"/>
          </a:p>
        </p:txBody>
      </p:sp>
      <p:sp>
        <p:nvSpPr>
          <p:cNvPr id="8" name="二等辺三角形 11">
            <a:extLst>
              <a:ext uri="{FF2B5EF4-FFF2-40B4-BE49-F238E27FC236}">
                <a16:creationId xmlns:a16="http://schemas.microsoft.com/office/drawing/2014/main" id="{2FCACE09-EE63-EBC0-8621-CC4676150AA3}"/>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F2D1700-AC28-6CBD-8CA6-CD2D1B2EE201}"/>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CAF31ED-2EC7-B569-8C8D-30A96A8ACD8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5280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59B8-4F05-1412-E50B-9DC9D9992B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BC74A0-F2DD-929C-015A-6E06BE1A9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098764-DF1A-4F00-AE36-2702CCA9B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F2669-DBD2-6213-7B22-F7499BA996BC}"/>
              </a:ext>
            </a:extLst>
          </p:cNvPr>
          <p:cNvSpPr>
            <a:spLocks noGrp="1"/>
          </p:cNvSpPr>
          <p:nvPr>
            <p:ph type="dt" sz="half" idx="10"/>
          </p:nvPr>
        </p:nvSpPr>
        <p:spPr/>
        <p:txBody>
          <a:bodyPr/>
          <a:lstStyle/>
          <a:p>
            <a:fld id="{B61BEF0D-F0BB-DE4B-95CE-6DB70DBA9567}" type="datetimeFigureOut">
              <a:rPr lang="en-US" smtClean="0"/>
              <a:pPr/>
              <a:t>2023-10-30</a:t>
            </a:fld>
            <a:endParaRPr lang="en-US"/>
          </a:p>
        </p:txBody>
      </p:sp>
      <p:sp>
        <p:nvSpPr>
          <p:cNvPr id="6" name="Footer Placeholder 5">
            <a:extLst>
              <a:ext uri="{FF2B5EF4-FFF2-40B4-BE49-F238E27FC236}">
                <a16:creationId xmlns:a16="http://schemas.microsoft.com/office/drawing/2014/main" id="{3811EECA-7FBE-A3D8-02B2-37F6AD0B1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0430E-6930-F0D5-E68C-9CD8766A7B10}"/>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8" name="二等辺三角形 10">
            <a:extLst>
              <a:ext uri="{FF2B5EF4-FFF2-40B4-BE49-F238E27FC236}">
                <a16:creationId xmlns:a16="http://schemas.microsoft.com/office/drawing/2014/main" id="{6326F913-9320-0260-3388-15CDB83EA125}"/>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04448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A3589C-7CCE-5561-185A-F3A5462E9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5276F-2EE9-6816-FD4E-A60DFEF5C2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BE93B-989E-9D27-19CC-26587C14F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2023-10-30</a:t>
            </a:fld>
            <a:endParaRPr lang="en-US"/>
          </a:p>
        </p:txBody>
      </p:sp>
      <p:sp>
        <p:nvSpPr>
          <p:cNvPr id="5" name="Footer Placeholder 4">
            <a:extLst>
              <a:ext uri="{FF2B5EF4-FFF2-40B4-BE49-F238E27FC236}">
                <a16:creationId xmlns:a16="http://schemas.microsoft.com/office/drawing/2014/main" id="{B1189FCD-0D1A-32CF-D7BF-9D8D2FDA16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0C900F-0F0E-F5F4-28AA-965036E7E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
        <p:nvSpPr>
          <p:cNvPr id="7" name="Slide Number Placeholder 5">
            <a:extLst>
              <a:ext uri="{FF2B5EF4-FFF2-40B4-BE49-F238E27FC236}">
                <a16:creationId xmlns:a16="http://schemas.microsoft.com/office/drawing/2014/main" id="{E5CE1EFC-F8F6-04F7-8199-23A6B2265AE3}"/>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BA17E7B3-E092-77A1-EF19-A720FA372447}"/>
              </a:ext>
            </a:extLst>
          </p:cNvPr>
          <p:cNvPicPr>
            <a:picLocks noChangeAspect="1"/>
          </p:cNvPicPr>
          <p:nvPr userDrawn="1"/>
        </p:nvPicPr>
        <p:blipFill rotWithShape="1">
          <a:blip r:embed="rId13"/>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D06EB4CE-8C93-C0A3-2C32-7A2B5E8EE527}"/>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2023-10-30</a:t>
            </a:fld>
            <a:endParaRPr lang="en-US" sz="1200" b="1"/>
          </a:p>
        </p:txBody>
      </p:sp>
    </p:spTree>
    <p:extLst>
      <p:ext uri="{BB962C8B-B14F-4D97-AF65-F5344CB8AC3E}">
        <p14:creationId xmlns:p14="http://schemas.microsoft.com/office/powerpoint/2010/main" val="6734522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E784B7-BC6B-4C87-8A29-0B7E04952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129A6924-D08B-45DD-8219-D130D09C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427" y="683791"/>
            <a:ext cx="2987899" cy="2987899"/>
          </a:xfrm>
          <a:prstGeom prst="arc">
            <a:avLst>
              <a:gd name="adj1" fmla="val 16200000"/>
              <a:gd name="adj2" fmla="val 2120553"/>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ubtitle 4">
            <a:extLst>
              <a:ext uri="{FF2B5EF4-FFF2-40B4-BE49-F238E27FC236}">
                <a16:creationId xmlns:a16="http://schemas.microsoft.com/office/drawing/2014/main" id="{918193B0-5640-2832-AA47-95EFC479673C}"/>
              </a:ext>
            </a:extLst>
          </p:cNvPr>
          <p:cNvSpPr txBox="1">
            <a:spLocks/>
          </p:cNvSpPr>
          <p:nvPr/>
        </p:nvSpPr>
        <p:spPr>
          <a:xfrm>
            <a:off x="6314002" y="2730126"/>
            <a:ext cx="4926669" cy="1122122"/>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sz="7200" b="1" kern="1200" err="1">
                <a:solidFill>
                  <a:srgbClr val="002060"/>
                </a:solidFill>
                <a:latin typeface="+mj-lt"/>
                <a:ea typeface="+mj-ea"/>
                <a:cs typeface="+mj-cs"/>
              </a:rPr>
              <a:t>BloomQuest</a:t>
            </a:r>
            <a:endParaRPr lang="en-US" sz="7200" b="1" kern="1200">
              <a:solidFill>
                <a:srgbClr val="002060"/>
              </a:solidFill>
              <a:latin typeface="+mj-lt"/>
              <a:ea typeface="+mj-ea"/>
              <a:cs typeface="+mj-cs"/>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6314002" y="3908279"/>
            <a:ext cx="4926669" cy="2532618"/>
          </a:xfrm>
        </p:spPr>
        <p:txBody>
          <a:bodyPr vert="horz" lIns="91440" tIns="45720" rIns="91440" bIns="45720" rtlCol="0" anchor="t">
            <a:normAutofit/>
          </a:bodyPr>
          <a:lstStyle/>
          <a:p>
            <a:r>
              <a:rPr lang="en-US" kern="1200">
                <a:effectLst/>
                <a:latin typeface="+mn-lt"/>
                <a:ea typeface="+mn-ea"/>
                <a:cs typeface="+mn-cs"/>
              </a:rPr>
              <a:t>A Personalized Learning Platform </a:t>
            </a:r>
            <a:r>
              <a:rPr lang="en-US"/>
              <a:t>based</a:t>
            </a:r>
            <a:r>
              <a:rPr lang="en-US" kern="1200">
                <a:effectLst/>
                <a:latin typeface="+mn-lt"/>
                <a:ea typeface="+mn-ea"/>
                <a:cs typeface="+mn-cs"/>
              </a:rPr>
              <a:t> on </a:t>
            </a:r>
            <a:r>
              <a:rPr lang="en-US"/>
              <a:t>Bloom’s Taxonomy </a:t>
            </a:r>
            <a:r>
              <a:rPr lang="en-US" kern="1200">
                <a:effectLst/>
                <a:latin typeface="+mn-lt"/>
                <a:ea typeface="+mn-ea"/>
                <a:cs typeface="+mn-cs"/>
              </a:rPr>
              <a:t>and Knowledge based concepts.</a:t>
            </a:r>
            <a:endParaRPr lang="en-US" kern="1200">
              <a:latin typeface="+mn-lt"/>
              <a:ea typeface="+mn-ea"/>
              <a:cs typeface="+mn-cs"/>
            </a:endParaRPr>
          </a:p>
        </p:txBody>
      </p:sp>
      <p:sp>
        <p:nvSpPr>
          <p:cNvPr id="26" name="Oval 25">
            <a:extLst>
              <a:ext uri="{FF2B5EF4-FFF2-40B4-BE49-F238E27FC236}">
                <a16:creationId xmlns:a16="http://schemas.microsoft.com/office/drawing/2014/main" id="{78DE83AE-C7A1-4B59-BEAD-E07C5277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9439" y="2387841"/>
            <a:ext cx="491961" cy="4919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1B0AB56-1C73-492F-9E03-DF7B546AF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6484" y="3190391"/>
            <a:ext cx="784976" cy="78497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Graphical user interface, application&#10;&#10;Description automatically generated">
            <a:extLst>
              <a:ext uri="{FF2B5EF4-FFF2-40B4-BE49-F238E27FC236}">
                <a16:creationId xmlns:a16="http://schemas.microsoft.com/office/drawing/2014/main" id="{6D004430-4896-521B-F3ED-39D12598CD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1"/>
          <a:stretch/>
        </p:blipFill>
        <p:spPr>
          <a:xfrm>
            <a:off x="2909318" y="3117697"/>
            <a:ext cx="3096826" cy="3096826"/>
          </a:xfrm>
          <a:custGeom>
            <a:avLst/>
            <a:gdLst/>
            <a:ahLst/>
            <a:cxnLst/>
            <a:rect l="l" t="t" r="r" b="b"/>
            <a:pathLst>
              <a:path w="3096826" h="3096826">
                <a:moveTo>
                  <a:pt x="68161" y="0"/>
                </a:moveTo>
                <a:lnTo>
                  <a:pt x="3028665" y="0"/>
                </a:lnTo>
                <a:cubicBezTo>
                  <a:pt x="3066309" y="0"/>
                  <a:pt x="3096826" y="30517"/>
                  <a:pt x="3096826" y="68161"/>
                </a:cubicBezTo>
                <a:lnTo>
                  <a:pt x="3096826" y="3028665"/>
                </a:lnTo>
                <a:cubicBezTo>
                  <a:pt x="3096826" y="3066309"/>
                  <a:pt x="3066309" y="3096826"/>
                  <a:pt x="3028665" y="3096826"/>
                </a:cubicBezTo>
                <a:lnTo>
                  <a:pt x="68161" y="3096826"/>
                </a:lnTo>
                <a:cubicBezTo>
                  <a:pt x="30517" y="3096826"/>
                  <a:pt x="0" y="3066309"/>
                  <a:pt x="0" y="3028665"/>
                </a:cubicBezTo>
                <a:lnTo>
                  <a:pt x="0" y="68161"/>
                </a:lnTo>
                <a:cubicBezTo>
                  <a:pt x="0" y="30517"/>
                  <a:pt x="30517" y="0"/>
                  <a:pt x="68161" y="0"/>
                </a:cubicBezTo>
                <a:close/>
              </a:path>
            </a:pathLst>
          </a:custGeom>
        </p:spPr>
      </p:pic>
      <p:pic>
        <p:nvPicPr>
          <p:cNvPr id="16" name="Picture 15" descr="A black and red logo&#10;&#10;Description automatically generated">
            <a:extLst>
              <a:ext uri="{FF2B5EF4-FFF2-40B4-BE49-F238E27FC236}">
                <a16:creationId xmlns:a16="http://schemas.microsoft.com/office/drawing/2014/main" id="{3A0C7951-41D1-B894-ED58-70211317A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19" name="TextBox 18">
            <a:extLst>
              <a:ext uri="{FF2B5EF4-FFF2-40B4-BE49-F238E27FC236}">
                <a16:creationId xmlns:a16="http://schemas.microsoft.com/office/drawing/2014/main" id="{366A1BEC-8045-0FFB-3A66-D2B6697E79A2}"/>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2970867" y="74727"/>
            <a:ext cx="6550857"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DATA COLLECTION METHODOLOGY</a:t>
            </a:r>
          </a:p>
        </p:txBody>
      </p:sp>
      <p:sp>
        <p:nvSpPr>
          <p:cNvPr id="9" name="Rectangle 8">
            <a:extLst>
              <a:ext uri="{FF2B5EF4-FFF2-40B4-BE49-F238E27FC236}">
                <a16:creationId xmlns:a16="http://schemas.microsoft.com/office/drawing/2014/main" id="{ACBADE8A-EEF9-3CD4-A7C6-29C66D1FB8D7}"/>
              </a:ext>
            </a:extLst>
          </p:cNvPr>
          <p:cNvSpPr/>
          <p:nvPr/>
        </p:nvSpPr>
        <p:spPr>
          <a:xfrm>
            <a:off x="409735" y="1179488"/>
            <a:ext cx="2222695"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Assessment Design</a:t>
            </a:r>
          </a:p>
        </p:txBody>
      </p:sp>
      <p:sp>
        <p:nvSpPr>
          <p:cNvPr id="10" name="Rectangle 9">
            <a:extLst>
              <a:ext uri="{FF2B5EF4-FFF2-40B4-BE49-F238E27FC236}">
                <a16:creationId xmlns:a16="http://schemas.microsoft.com/office/drawing/2014/main" id="{C613076E-23A2-B695-82B9-CFB0FEFFF608}"/>
              </a:ext>
            </a:extLst>
          </p:cNvPr>
          <p:cNvSpPr/>
          <p:nvPr/>
        </p:nvSpPr>
        <p:spPr>
          <a:xfrm>
            <a:off x="409734" y="2418049"/>
            <a:ext cx="2222695"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12" name="Rectangle 11">
            <a:extLst>
              <a:ext uri="{FF2B5EF4-FFF2-40B4-BE49-F238E27FC236}">
                <a16:creationId xmlns:a16="http://schemas.microsoft.com/office/drawing/2014/main" id="{ECED59F4-1B7A-105C-D0B8-6D1E5F2E829F}"/>
              </a:ext>
            </a:extLst>
          </p:cNvPr>
          <p:cNvSpPr/>
          <p:nvPr/>
        </p:nvSpPr>
        <p:spPr>
          <a:xfrm>
            <a:off x="3665553" y="3634739"/>
            <a:ext cx="2222695"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Pre-processing and Finalization</a:t>
            </a:r>
          </a:p>
        </p:txBody>
      </p:sp>
      <p:sp>
        <p:nvSpPr>
          <p:cNvPr id="13" name="Rectangle 12">
            <a:extLst>
              <a:ext uri="{FF2B5EF4-FFF2-40B4-BE49-F238E27FC236}">
                <a16:creationId xmlns:a16="http://schemas.microsoft.com/office/drawing/2014/main" id="{A50FE573-BDE1-34FB-32C5-E3806CEA9572}"/>
              </a:ext>
            </a:extLst>
          </p:cNvPr>
          <p:cNvSpPr/>
          <p:nvPr/>
        </p:nvSpPr>
        <p:spPr>
          <a:xfrm>
            <a:off x="409733" y="3628171"/>
            <a:ext cx="2222695"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Preparation</a:t>
            </a:r>
          </a:p>
        </p:txBody>
      </p:sp>
      <p:sp>
        <p:nvSpPr>
          <p:cNvPr id="14" name="Rectangle 13">
            <a:extLst>
              <a:ext uri="{FF2B5EF4-FFF2-40B4-BE49-F238E27FC236}">
                <a16:creationId xmlns:a16="http://schemas.microsoft.com/office/drawing/2014/main" id="{F99A7291-FEB7-7422-EF90-135708871BAA}"/>
              </a:ext>
            </a:extLst>
          </p:cNvPr>
          <p:cNvSpPr/>
          <p:nvPr/>
        </p:nvSpPr>
        <p:spPr>
          <a:xfrm>
            <a:off x="6921373" y="3634739"/>
            <a:ext cx="2222695"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Data Analysis</a:t>
            </a:r>
          </a:p>
        </p:txBody>
      </p:sp>
      <p:cxnSp>
        <p:nvCxnSpPr>
          <p:cNvPr id="19" name="Straight Arrow Connector 18">
            <a:extLst>
              <a:ext uri="{FF2B5EF4-FFF2-40B4-BE49-F238E27FC236}">
                <a16:creationId xmlns:a16="http://schemas.microsoft.com/office/drawing/2014/main" id="{6F225150-2A5D-3E02-1733-AC6017CD60B4}"/>
              </a:ext>
            </a:extLst>
          </p:cNvPr>
          <p:cNvCxnSpPr>
            <a:cxnSpLocks/>
            <a:stCxn id="10" idx="2"/>
            <a:endCxn id="13" idx="0"/>
          </p:cNvCxnSpPr>
          <p:nvPr/>
        </p:nvCxnSpPr>
        <p:spPr>
          <a:xfrm flipH="1">
            <a:off x="1521081" y="3008892"/>
            <a:ext cx="1" cy="61927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20FA2829-F786-F3A3-7EB4-AE21BC3A65CC}"/>
              </a:ext>
            </a:extLst>
          </p:cNvPr>
          <p:cNvCxnSpPr>
            <a:cxnSpLocks/>
            <a:stCxn id="12" idx="3"/>
            <a:endCxn id="14" idx="1"/>
          </p:cNvCxnSpPr>
          <p:nvPr/>
        </p:nvCxnSpPr>
        <p:spPr>
          <a:xfrm>
            <a:off x="5888248" y="3930161"/>
            <a:ext cx="1033125"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5CA1E352-B005-4D24-5D55-0805C6AAF1A6}"/>
              </a:ext>
            </a:extLst>
          </p:cNvPr>
          <p:cNvSpPr txBox="1"/>
          <p:nvPr/>
        </p:nvSpPr>
        <p:spPr>
          <a:xfrm>
            <a:off x="2718082" y="1161450"/>
            <a:ext cx="4622804" cy="923330"/>
          </a:xfrm>
          <a:prstGeom prst="rect">
            <a:avLst/>
          </a:prstGeom>
          <a:noFill/>
        </p:spPr>
        <p:txBody>
          <a:bodyPr wrap="none" rtlCol="0">
            <a:spAutoFit/>
          </a:bodyPr>
          <a:lstStyle/>
          <a:p>
            <a:pPr marL="285750" indent="-285750">
              <a:buFont typeface="Arial" panose="020B0604020202020204" pitchFamily="34" charset="0"/>
              <a:buChar char="•"/>
            </a:pPr>
            <a:r>
              <a:rPr lang="en-US"/>
              <a:t>Database Technologies (13 weeks/ 4 credits)</a:t>
            </a:r>
          </a:p>
          <a:p>
            <a:pPr marL="285750" indent="-285750">
              <a:buFont typeface="Arial" panose="020B0604020202020204" pitchFamily="34" charset="0"/>
              <a:buChar char="•"/>
            </a:pPr>
            <a:r>
              <a:rPr lang="en-US"/>
              <a:t>4 Quizzes</a:t>
            </a:r>
          </a:p>
          <a:p>
            <a:pPr marL="285750" indent="-285750">
              <a:buFont typeface="Arial" panose="020B0604020202020204" pitchFamily="34" charset="0"/>
              <a:buChar char="•"/>
            </a:pPr>
            <a:r>
              <a:rPr lang="en-US"/>
              <a:t>Mapped to Bloom’s Taxonomy Levels:</a:t>
            </a:r>
          </a:p>
        </p:txBody>
      </p:sp>
      <p:cxnSp>
        <p:nvCxnSpPr>
          <p:cNvPr id="36" name="Straight Arrow Connector 35">
            <a:extLst>
              <a:ext uri="{FF2B5EF4-FFF2-40B4-BE49-F238E27FC236}">
                <a16:creationId xmlns:a16="http://schemas.microsoft.com/office/drawing/2014/main" id="{49608370-156A-21A3-9A66-691CB84545B7}"/>
              </a:ext>
            </a:extLst>
          </p:cNvPr>
          <p:cNvCxnSpPr>
            <a:cxnSpLocks/>
            <a:stCxn id="9" idx="2"/>
            <a:endCxn id="10" idx="0"/>
          </p:cNvCxnSpPr>
          <p:nvPr/>
        </p:nvCxnSpPr>
        <p:spPr>
          <a:xfrm flipH="1">
            <a:off x="1521082" y="1770331"/>
            <a:ext cx="1" cy="64771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A06327B4-1C8F-BCC2-79DA-B8083A05861B}"/>
              </a:ext>
            </a:extLst>
          </p:cNvPr>
          <p:cNvCxnSpPr>
            <a:cxnSpLocks/>
            <a:stCxn id="13" idx="3"/>
            <a:endCxn id="12" idx="1"/>
          </p:cNvCxnSpPr>
          <p:nvPr/>
        </p:nvCxnSpPr>
        <p:spPr>
          <a:xfrm>
            <a:off x="2632428" y="3923593"/>
            <a:ext cx="1033125" cy="656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911C780B-EB2C-C108-CD0F-316135F29EB0}"/>
              </a:ext>
            </a:extLst>
          </p:cNvPr>
          <p:cNvSpPr txBox="1"/>
          <p:nvPr/>
        </p:nvSpPr>
        <p:spPr>
          <a:xfrm>
            <a:off x="71932" y="4458593"/>
            <a:ext cx="2898936" cy="1200329"/>
          </a:xfrm>
          <a:prstGeom prst="rect">
            <a:avLst/>
          </a:prstGeom>
          <a:noFill/>
        </p:spPr>
        <p:txBody>
          <a:bodyPr wrap="square" rtlCol="0">
            <a:spAutoFit/>
          </a:bodyPr>
          <a:lstStyle/>
          <a:p>
            <a:pPr marL="285750" indent="-285750">
              <a:buFont typeface="Arial" panose="020B0604020202020204" pitchFamily="34" charset="0"/>
              <a:buChar char="•"/>
            </a:pPr>
            <a:r>
              <a:rPr lang="en-US" b="1"/>
              <a:t>Dataset 1</a:t>
            </a:r>
            <a:r>
              <a:rPr lang="en-US"/>
              <a:t> – Overall Marks Only.</a:t>
            </a:r>
          </a:p>
          <a:p>
            <a:pPr marL="285750" indent="-285750">
              <a:buFont typeface="Arial" panose="020B0604020202020204" pitchFamily="34" charset="0"/>
              <a:buChar char="•"/>
            </a:pPr>
            <a:r>
              <a:rPr lang="en-US" b="1"/>
              <a:t>Dataset 2</a:t>
            </a:r>
            <a:r>
              <a:rPr lang="en-US"/>
              <a:t> – EWMA of Bloom’s Level Marks.</a:t>
            </a:r>
          </a:p>
        </p:txBody>
      </p:sp>
      <p:sp>
        <p:nvSpPr>
          <p:cNvPr id="60" name="TextBox 59">
            <a:extLst>
              <a:ext uri="{FF2B5EF4-FFF2-40B4-BE49-F238E27FC236}">
                <a16:creationId xmlns:a16="http://schemas.microsoft.com/office/drawing/2014/main" id="{FA6C3829-E481-02CA-C9AC-CA73E085A3F8}"/>
              </a:ext>
            </a:extLst>
          </p:cNvPr>
          <p:cNvSpPr txBox="1"/>
          <p:nvPr/>
        </p:nvSpPr>
        <p:spPr>
          <a:xfrm>
            <a:off x="2718082" y="2537660"/>
            <a:ext cx="1686808" cy="369332"/>
          </a:xfrm>
          <a:prstGeom prst="rect">
            <a:avLst/>
          </a:prstGeom>
          <a:noFill/>
        </p:spPr>
        <p:txBody>
          <a:bodyPr wrap="none" rtlCol="0">
            <a:spAutoFit/>
          </a:bodyPr>
          <a:lstStyle/>
          <a:p>
            <a:pPr marL="285750" indent="-285750">
              <a:buFont typeface="Arial" panose="020B0604020202020204" pitchFamily="34" charset="0"/>
              <a:buChar char="•"/>
            </a:pPr>
            <a:r>
              <a:rPr lang="en-US"/>
              <a:t>140 students</a:t>
            </a:r>
          </a:p>
        </p:txBody>
      </p:sp>
      <p:sp>
        <p:nvSpPr>
          <p:cNvPr id="70" name="TextBox 69">
            <a:extLst>
              <a:ext uri="{FF2B5EF4-FFF2-40B4-BE49-F238E27FC236}">
                <a16:creationId xmlns:a16="http://schemas.microsoft.com/office/drawing/2014/main" id="{97CB6182-CAF7-E144-B249-6B79337A319D}"/>
              </a:ext>
            </a:extLst>
          </p:cNvPr>
          <p:cNvSpPr txBox="1"/>
          <p:nvPr/>
        </p:nvSpPr>
        <p:spPr>
          <a:xfrm>
            <a:off x="3536003" y="4474564"/>
            <a:ext cx="2786532" cy="646331"/>
          </a:xfrm>
          <a:prstGeom prst="rect">
            <a:avLst/>
          </a:prstGeom>
          <a:noFill/>
        </p:spPr>
        <p:txBody>
          <a:bodyPr wrap="none" rtlCol="0">
            <a:spAutoFit/>
          </a:bodyPr>
          <a:lstStyle/>
          <a:p>
            <a:pPr marL="285750" indent="-285750">
              <a:buFont typeface="Arial" panose="020B0604020202020204" pitchFamily="34" charset="0"/>
              <a:buChar char="•"/>
            </a:pPr>
            <a:r>
              <a:rPr lang="en-US"/>
              <a:t>Pass/Fail Categorization</a:t>
            </a:r>
          </a:p>
          <a:p>
            <a:r>
              <a:rPr lang="en-US"/>
              <a:t>(SMOTE – Class balancing)</a:t>
            </a:r>
          </a:p>
        </p:txBody>
      </p:sp>
      <p:sp>
        <p:nvSpPr>
          <p:cNvPr id="71" name="TextBox 70">
            <a:extLst>
              <a:ext uri="{FF2B5EF4-FFF2-40B4-BE49-F238E27FC236}">
                <a16:creationId xmlns:a16="http://schemas.microsoft.com/office/drawing/2014/main" id="{2F2A6983-EC4E-91E4-4534-B0D3140F34D0}"/>
              </a:ext>
            </a:extLst>
          </p:cNvPr>
          <p:cNvSpPr txBox="1"/>
          <p:nvPr/>
        </p:nvSpPr>
        <p:spPr>
          <a:xfrm>
            <a:off x="6823312" y="4355497"/>
            <a:ext cx="2222694" cy="923330"/>
          </a:xfrm>
          <a:prstGeom prst="rect">
            <a:avLst/>
          </a:prstGeom>
          <a:noFill/>
        </p:spPr>
        <p:txBody>
          <a:bodyPr wrap="square" rtlCol="0">
            <a:spAutoFit/>
          </a:bodyPr>
          <a:lstStyle/>
          <a:p>
            <a:pPr marL="285750" indent="-285750">
              <a:buFont typeface="Arial" panose="020B0604020202020204" pitchFamily="34" charset="0"/>
              <a:buChar char="•"/>
            </a:pPr>
            <a:r>
              <a:rPr lang="en-US"/>
              <a:t>Pearson correlation coefficient analysis </a:t>
            </a:r>
          </a:p>
        </p:txBody>
      </p:sp>
      <p:sp>
        <p:nvSpPr>
          <p:cNvPr id="74" name="Rectangle 73">
            <a:extLst>
              <a:ext uri="{FF2B5EF4-FFF2-40B4-BE49-F238E27FC236}">
                <a16:creationId xmlns:a16="http://schemas.microsoft.com/office/drawing/2014/main" id="{6187BFED-75F6-DABE-8ECE-919CF3D446CF}"/>
              </a:ext>
            </a:extLst>
          </p:cNvPr>
          <p:cNvSpPr/>
          <p:nvPr/>
        </p:nvSpPr>
        <p:spPr>
          <a:xfrm>
            <a:off x="10177193" y="3625130"/>
            <a:ext cx="1683433" cy="590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 Training</a:t>
            </a:r>
          </a:p>
        </p:txBody>
      </p:sp>
      <p:cxnSp>
        <p:nvCxnSpPr>
          <p:cNvPr id="79" name="Straight Arrow Connector 78">
            <a:extLst>
              <a:ext uri="{FF2B5EF4-FFF2-40B4-BE49-F238E27FC236}">
                <a16:creationId xmlns:a16="http://schemas.microsoft.com/office/drawing/2014/main" id="{05BE07B9-F42A-A843-B50A-84C21466F40E}"/>
              </a:ext>
            </a:extLst>
          </p:cNvPr>
          <p:cNvCxnSpPr>
            <a:cxnSpLocks/>
            <a:stCxn id="14" idx="3"/>
            <a:endCxn id="74" idx="1"/>
          </p:cNvCxnSpPr>
          <p:nvPr/>
        </p:nvCxnSpPr>
        <p:spPr>
          <a:xfrm flipV="1">
            <a:off x="9144068" y="3920552"/>
            <a:ext cx="1033125" cy="960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39D9E4EB-B7B1-FE6B-45D9-AF11BF87D209}"/>
              </a:ext>
            </a:extLst>
          </p:cNvPr>
          <p:cNvSpPr txBox="1"/>
          <p:nvPr/>
        </p:nvSpPr>
        <p:spPr>
          <a:xfrm>
            <a:off x="6594972" y="1621167"/>
            <a:ext cx="4897101" cy="142199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b="1">
                <a:latin typeface="Times New Roman" panose="02020603050405020304" pitchFamily="18" charset="0"/>
                <a:ea typeface="SimSun" panose="02010600030101010101" pitchFamily="2" charset="-122"/>
              </a:rPr>
              <a:t>L1: Remember and Understand</a:t>
            </a:r>
          </a:p>
          <a:p>
            <a:pPr marL="342900" indent="-342900">
              <a:lnSpc>
                <a:spcPct val="150000"/>
              </a:lnSpc>
              <a:buFont typeface="Wingdings" panose="05000000000000000000" pitchFamily="2" charset="2"/>
              <a:buChar char="Ø"/>
            </a:pPr>
            <a:r>
              <a:rPr lang="en-US" sz="2000" b="1">
                <a:latin typeface="Times New Roman" panose="02020603050405020304" pitchFamily="18" charset="0"/>
                <a:ea typeface="SimSun" panose="02010600030101010101" pitchFamily="2" charset="-122"/>
              </a:rPr>
              <a:t>L2: Apply</a:t>
            </a:r>
          </a:p>
          <a:p>
            <a:pPr marL="342900" indent="-342900">
              <a:lnSpc>
                <a:spcPct val="150000"/>
              </a:lnSpc>
              <a:buFont typeface="Wingdings" panose="05000000000000000000" pitchFamily="2" charset="2"/>
              <a:buChar char="Ø"/>
            </a:pPr>
            <a:r>
              <a:rPr lang="en-US" sz="2000" b="1">
                <a:latin typeface="Times New Roman" panose="02020603050405020304" pitchFamily="18" charset="0"/>
                <a:ea typeface="SimSun" panose="02010600030101010101" pitchFamily="2" charset="-122"/>
              </a:rPr>
              <a:t>L3: Analyze, Create, and Evaluate</a:t>
            </a:r>
          </a:p>
        </p:txBody>
      </p:sp>
      <p:sp>
        <p:nvSpPr>
          <p:cNvPr id="23" name="TextBox 22">
            <a:extLst>
              <a:ext uri="{FF2B5EF4-FFF2-40B4-BE49-F238E27FC236}">
                <a16:creationId xmlns:a16="http://schemas.microsoft.com/office/drawing/2014/main" id="{255E65D7-B33B-3FE8-7BB7-A8D7FFECDC40}"/>
              </a:ext>
            </a:extLst>
          </p:cNvPr>
          <p:cNvSpPr txBox="1"/>
          <p:nvPr/>
        </p:nvSpPr>
        <p:spPr>
          <a:xfrm>
            <a:off x="9622070" y="4355497"/>
            <a:ext cx="2497998" cy="1754326"/>
          </a:xfrm>
          <a:prstGeom prst="rect">
            <a:avLst/>
          </a:prstGeom>
          <a:noFill/>
        </p:spPr>
        <p:txBody>
          <a:bodyPr wrap="square" rtlCol="0">
            <a:spAutoFit/>
          </a:bodyPr>
          <a:lstStyle/>
          <a:p>
            <a:pPr marL="285750" indent="-285750">
              <a:buFont typeface="Arial" panose="020B0604020202020204" pitchFamily="34" charset="0"/>
              <a:buChar char="•"/>
            </a:pPr>
            <a:r>
              <a:rPr lang="en-US" b="1"/>
              <a:t>Classification Model: </a:t>
            </a:r>
            <a:r>
              <a:rPr lang="en-US"/>
              <a:t>Predict Pass/Fail status.</a:t>
            </a:r>
          </a:p>
          <a:p>
            <a:pPr marL="285750" indent="-285750">
              <a:buFont typeface="Arial" panose="020B0604020202020204" pitchFamily="34" charset="0"/>
              <a:buChar char="•"/>
            </a:pPr>
            <a:r>
              <a:rPr lang="en-US" b="1"/>
              <a:t>Regression model: </a:t>
            </a:r>
            <a:r>
              <a:rPr lang="en-US"/>
              <a:t>Predict final exam mark.</a:t>
            </a:r>
          </a:p>
        </p:txBody>
      </p:sp>
    </p:spTree>
    <p:extLst>
      <p:ext uri="{BB962C8B-B14F-4D97-AF65-F5344CB8AC3E}">
        <p14:creationId xmlns:p14="http://schemas.microsoft.com/office/powerpoint/2010/main" val="21049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3996977" y="153858"/>
            <a:ext cx="4087279"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DATASETS OVERVIEW</a:t>
            </a:r>
          </a:p>
        </p:txBody>
      </p:sp>
      <p:sp>
        <p:nvSpPr>
          <p:cNvPr id="6" name="TextBox 5">
            <a:extLst>
              <a:ext uri="{FF2B5EF4-FFF2-40B4-BE49-F238E27FC236}">
                <a16:creationId xmlns:a16="http://schemas.microsoft.com/office/drawing/2014/main" id="{126C77EA-9E13-A4D0-D59D-73B7C8C8404D}"/>
              </a:ext>
            </a:extLst>
          </p:cNvPr>
          <p:cNvSpPr txBox="1"/>
          <p:nvPr/>
        </p:nvSpPr>
        <p:spPr>
          <a:xfrm>
            <a:off x="271132" y="1336899"/>
            <a:ext cx="3725845" cy="461665"/>
          </a:xfrm>
          <a:prstGeom prst="rect">
            <a:avLst/>
          </a:prstGeom>
          <a:noFill/>
        </p:spPr>
        <p:txBody>
          <a:bodyPr wrap="square">
            <a:spAutoFit/>
          </a:bodyPr>
          <a:lstStyle/>
          <a:p>
            <a:r>
              <a:rPr lang="en-US" sz="2400" b="1"/>
              <a:t>Dataset 1</a:t>
            </a:r>
            <a:r>
              <a:rPr lang="en-US" sz="2400"/>
              <a:t>: Final Marks Only</a:t>
            </a:r>
            <a:r>
              <a:rPr lang="en-US"/>
              <a:t>.</a:t>
            </a:r>
          </a:p>
        </p:txBody>
      </p:sp>
      <p:sp>
        <p:nvSpPr>
          <p:cNvPr id="7" name="TextBox 6">
            <a:extLst>
              <a:ext uri="{FF2B5EF4-FFF2-40B4-BE49-F238E27FC236}">
                <a16:creationId xmlns:a16="http://schemas.microsoft.com/office/drawing/2014/main" id="{F9AD539F-5C01-43DA-FA72-7CE5CCAF47A4}"/>
              </a:ext>
            </a:extLst>
          </p:cNvPr>
          <p:cNvSpPr txBox="1"/>
          <p:nvPr/>
        </p:nvSpPr>
        <p:spPr>
          <a:xfrm>
            <a:off x="555991" y="1786051"/>
            <a:ext cx="8769324" cy="707886"/>
          </a:xfrm>
          <a:prstGeom prst="rect">
            <a:avLst/>
          </a:prstGeom>
          <a:noFill/>
        </p:spPr>
        <p:txBody>
          <a:bodyPr wrap="none" rtlCol="0">
            <a:spAutoFit/>
          </a:bodyPr>
          <a:lstStyle/>
          <a:p>
            <a:pPr marL="342900" indent="-342900">
              <a:buFont typeface="Arial" panose="020B0604020202020204" pitchFamily="34" charset="0"/>
              <a:buChar char="•"/>
            </a:pPr>
            <a:r>
              <a:rPr lang="en-US" sz="2000" b="1"/>
              <a:t>Considered only the overall mark of each quiz.</a:t>
            </a:r>
          </a:p>
          <a:p>
            <a:r>
              <a:rPr lang="en-US" sz="2000">
                <a:solidFill>
                  <a:srgbClr val="FF0000"/>
                </a:solidFill>
              </a:rPr>
              <a:t>	</a:t>
            </a:r>
            <a:r>
              <a:rPr lang="en-US" sz="2000"/>
              <a:t>E.g.: Methodology followed by SLIIT examiners to create final exam paper.</a:t>
            </a:r>
          </a:p>
        </p:txBody>
      </p:sp>
      <p:sp>
        <p:nvSpPr>
          <p:cNvPr id="3" name="TextBox 2">
            <a:extLst>
              <a:ext uri="{FF2B5EF4-FFF2-40B4-BE49-F238E27FC236}">
                <a16:creationId xmlns:a16="http://schemas.microsoft.com/office/drawing/2014/main" id="{693F70FA-03D9-F663-8DA2-6E5E1169C808}"/>
              </a:ext>
            </a:extLst>
          </p:cNvPr>
          <p:cNvSpPr txBox="1"/>
          <p:nvPr/>
        </p:nvSpPr>
        <p:spPr>
          <a:xfrm>
            <a:off x="2425203" y="660266"/>
            <a:ext cx="6377067" cy="461665"/>
          </a:xfrm>
          <a:prstGeom prst="rect">
            <a:avLst/>
          </a:prstGeom>
          <a:noFill/>
        </p:spPr>
        <p:txBody>
          <a:bodyPr wrap="none" rtlCol="0">
            <a:spAutoFit/>
          </a:bodyPr>
          <a:lstStyle/>
          <a:p>
            <a:r>
              <a:rPr lang="en-US" sz="2400"/>
              <a:t>2 Methodologies followed to generate 2 datasets.</a:t>
            </a:r>
          </a:p>
        </p:txBody>
      </p:sp>
      <p:pic>
        <p:nvPicPr>
          <p:cNvPr id="12" name="Picture 11">
            <a:extLst>
              <a:ext uri="{FF2B5EF4-FFF2-40B4-BE49-F238E27FC236}">
                <a16:creationId xmlns:a16="http://schemas.microsoft.com/office/drawing/2014/main" id="{F684E673-E6A7-77D1-19EC-20FFE79D275A}"/>
              </a:ext>
            </a:extLst>
          </p:cNvPr>
          <p:cNvPicPr>
            <a:picLocks noChangeAspect="1"/>
          </p:cNvPicPr>
          <p:nvPr/>
        </p:nvPicPr>
        <p:blipFill>
          <a:blip r:embed="rId2"/>
          <a:stretch>
            <a:fillRect/>
          </a:stretch>
        </p:blipFill>
        <p:spPr>
          <a:xfrm>
            <a:off x="2134054" y="2493936"/>
            <a:ext cx="7191261" cy="3976473"/>
          </a:xfrm>
          <a:prstGeom prst="rect">
            <a:avLst/>
          </a:prstGeom>
        </p:spPr>
      </p:pic>
    </p:spTree>
    <p:extLst>
      <p:ext uri="{BB962C8B-B14F-4D97-AF65-F5344CB8AC3E}">
        <p14:creationId xmlns:p14="http://schemas.microsoft.com/office/powerpoint/2010/main" val="1045769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3996977" y="153858"/>
            <a:ext cx="4087279"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DATASETS OVERVIEW</a:t>
            </a:r>
          </a:p>
        </p:txBody>
      </p:sp>
      <p:sp>
        <p:nvSpPr>
          <p:cNvPr id="10" name="TextBox 9">
            <a:extLst>
              <a:ext uri="{FF2B5EF4-FFF2-40B4-BE49-F238E27FC236}">
                <a16:creationId xmlns:a16="http://schemas.microsoft.com/office/drawing/2014/main" id="{BDF36336-4D9A-D57C-18DC-B19B2F36EB95}"/>
              </a:ext>
            </a:extLst>
          </p:cNvPr>
          <p:cNvSpPr txBox="1"/>
          <p:nvPr/>
        </p:nvSpPr>
        <p:spPr>
          <a:xfrm>
            <a:off x="464256" y="870129"/>
            <a:ext cx="5433482" cy="461665"/>
          </a:xfrm>
          <a:prstGeom prst="rect">
            <a:avLst/>
          </a:prstGeom>
          <a:noFill/>
        </p:spPr>
        <p:txBody>
          <a:bodyPr wrap="square">
            <a:spAutoFit/>
          </a:bodyPr>
          <a:lstStyle/>
          <a:p>
            <a:r>
              <a:rPr lang="en-US" sz="2400" b="1"/>
              <a:t>Dataset 2</a:t>
            </a:r>
            <a:r>
              <a:rPr lang="en-US" sz="2400"/>
              <a:t>: EWMA of Bloom’s Level Marks.</a:t>
            </a:r>
            <a:endParaRPr lang="en-US"/>
          </a:p>
        </p:txBody>
      </p:sp>
      <p:sp>
        <p:nvSpPr>
          <p:cNvPr id="40" name="TextBox 39">
            <a:extLst>
              <a:ext uri="{FF2B5EF4-FFF2-40B4-BE49-F238E27FC236}">
                <a16:creationId xmlns:a16="http://schemas.microsoft.com/office/drawing/2014/main" id="{495DB76C-DE6F-2D22-4804-6B9BD10A39B8}"/>
              </a:ext>
            </a:extLst>
          </p:cNvPr>
          <p:cNvSpPr txBox="1"/>
          <p:nvPr/>
        </p:nvSpPr>
        <p:spPr>
          <a:xfrm>
            <a:off x="939973" y="1331794"/>
            <a:ext cx="11013488" cy="707886"/>
          </a:xfrm>
          <a:prstGeom prst="rect">
            <a:avLst/>
          </a:prstGeom>
          <a:noFill/>
        </p:spPr>
        <p:txBody>
          <a:bodyPr wrap="square">
            <a:spAutoFit/>
          </a:bodyPr>
          <a:lstStyle/>
          <a:p>
            <a:pPr marL="342900" indent="-342900">
              <a:buFont typeface="Arial" panose="020B0604020202020204" pitchFamily="34" charset="0"/>
              <a:buChar char="•"/>
            </a:pPr>
            <a:r>
              <a:rPr lang="en-US" sz="2000" b="1"/>
              <a:t>Considered bloom’s level wise marks of each quiz.</a:t>
            </a:r>
          </a:p>
          <a:p>
            <a:pPr marL="342900" indent="-342900">
              <a:buFont typeface="Arial" panose="020B0604020202020204" pitchFamily="34" charset="0"/>
              <a:buChar char="•"/>
            </a:pPr>
            <a:r>
              <a:rPr lang="en-US" sz="2000" b="1"/>
              <a:t>Calculated an average using Exponentially Weighted Moving Average (EWMA) for each level.</a:t>
            </a:r>
          </a:p>
        </p:txBody>
      </p:sp>
      <p:pic>
        <p:nvPicPr>
          <p:cNvPr id="6" name="Picture 5">
            <a:extLst>
              <a:ext uri="{FF2B5EF4-FFF2-40B4-BE49-F238E27FC236}">
                <a16:creationId xmlns:a16="http://schemas.microsoft.com/office/drawing/2014/main" id="{FAA3A0BC-D2E0-581B-1986-C9DB2DC4F390}"/>
              </a:ext>
            </a:extLst>
          </p:cNvPr>
          <p:cNvPicPr>
            <a:picLocks noChangeAspect="1"/>
          </p:cNvPicPr>
          <p:nvPr/>
        </p:nvPicPr>
        <p:blipFill>
          <a:blip r:embed="rId2"/>
          <a:stretch>
            <a:fillRect/>
          </a:stretch>
        </p:blipFill>
        <p:spPr>
          <a:xfrm>
            <a:off x="1918713" y="2039680"/>
            <a:ext cx="7344557" cy="4421794"/>
          </a:xfrm>
          <a:prstGeom prst="rect">
            <a:avLst/>
          </a:prstGeom>
        </p:spPr>
      </p:pic>
    </p:spTree>
    <p:extLst>
      <p:ext uri="{BB962C8B-B14F-4D97-AF65-F5344CB8AC3E}">
        <p14:creationId xmlns:p14="http://schemas.microsoft.com/office/powerpoint/2010/main" val="284185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4143828" y="287849"/>
            <a:ext cx="3904343"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MODELS USED</a:t>
            </a:r>
          </a:p>
        </p:txBody>
      </p:sp>
      <p:sp>
        <p:nvSpPr>
          <p:cNvPr id="10" name="TextBox 9">
            <a:extLst>
              <a:ext uri="{FF2B5EF4-FFF2-40B4-BE49-F238E27FC236}">
                <a16:creationId xmlns:a16="http://schemas.microsoft.com/office/drawing/2014/main" id="{83311FB1-8A0D-7107-5BF2-DB96A4E4ED4C}"/>
              </a:ext>
            </a:extLst>
          </p:cNvPr>
          <p:cNvSpPr txBox="1"/>
          <p:nvPr/>
        </p:nvSpPr>
        <p:spPr>
          <a:xfrm>
            <a:off x="449943" y="1190171"/>
            <a:ext cx="2675797" cy="461665"/>
          </a:xfrm>
          <a:prstGeom prst="rect">
            <a:avLst/>
          </a:prstGeom>
          <a:noFill/>
        </p:spPr>
        <p:txBody>
          <a:bodyPr wrap="none" rtlCol="0">
            <a:spAutoFit/>
          </a:bodyPr>
          <a:lstStyle/>
          <a:p>
            <a:r>
              <a:rPr lang="en-US" sz="2400" b="1"/>
              <a:t>Regression Models:</a:t>
            </a:r>
          </a:p>
        </p:txBody>
      </p:sp>
      <p:sp>
        <p:nvSpPr>
          <p:cNvPr id="11" name="TextBox 10">
            <a:extLst>
              <a:ext uri="{FF2B5EF4-FFF2-40B4-BE49-F238E27FC236}">
                <a16:creationId xmlns:a16="http://schemas.microsoft.com/office/drawing/2014/main" id="{25C5AA73-AE51-66C0-3018-C254F74482D2}"/>
              </a:ext>
            </a:extLst>
          </p:cNvPr>
          <p:cNvSpPr txBox="1"/>
          <p:nvPr/>
        </p:nvSpPr>
        <p:spPr>
          <a:xfrm>
            <a:off x="7014592" y="1190170"/>
            <a:ext cx="2967607" cy="461665"/>
          </a:xfrm>
          <a:prstGeom prst="rect">
            <a:avLst/>
          </a:prstGeom>
          <a:noFill/>
        </p:spPr>
        <p:txBody>
          <a:bodyPr wrap="none" rtlCol="0">
            <a:spAutoFit/>
          </a:bodyPr>
          <a:lstStyle/>
          <a:p>
            <a:r>
              <a:rPr lang="en-US" sz="2400" b="1"/>
              <a:t>Classification Models:</a:t>
            </a:r>
          </a:p>
        </p:txBody>
      </p:sp>
      <p:sp>
        <p:nvSpPr>
          <p:cNvPr id="21" name="TextBox 20">
            <a:extLst>
              <a:ext uri="{FF2B5EF4-FFF2-40B4-BE49-F238E27FC236}">
                <a16:creationId xmlns:a16="http://schemas.microsoft.com/office/drawing/2014/main" id="{A0630438-E45D-73EC-7C2E-6547108C55D2}"/>
              </a:ext>
            </a:extLst>
          </p:cNvPr>
          <p:cNvSpPr txBox="1"/>
          <p:nvPr/>
        </p:nvSpPr>
        <p:spPr>
          <a:xfrm>
            <a:off x="928298" y="1839548"/>
            <a:ext cx="4035588" cy="419961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a:t>Linear Regression.</a:t>
            </a:r>
          </a:p>
          <a:p>
            <a:pPr marL="342900" indent="-342900">
              <a:lnSpc>
                <a:spcPct val="150000"/>
              </a:lnSpc>
              <a:buFont typeface="Wingdings" panose="05000000000000000000" pitchFamily="2" charset="2"/>
              <a:buChar char="Ø"/>
            </a:pPr>
            <a:r>
              <a:rPr lang="en-US" sz="2000"/>
              <a:t>Ridge Regression.</a:t>
            </a:r>
          </a:p>
          <a:p>
            <a:pPr marL="342900" indent="-342900">
              <a:lnSpc>
                <a:spcPct val="150000"/>
              </a:lnSpc>
              <a:buFont typeface="Wingdings" panose="05000000000000000000" pitchFamily="2" charset="2"/>
              <a:buChar char="Ø"/>
            </a:pPr>
            <a:r>
              <a:rPr lang="en-US" sz="2000"/>
              <a:t>Lasso Regression.</a:t>
            </a:r>
          </a:p>
          <a:p>
            <a:pPr marL="342900" indent="-342900">
              <a:lnSpc>
                <a:spcPct val="150000"/>
              </a:lnSpc>
              <a:buFont typeface="Wingdings" panose="05000000000000000000" pitchFamily="2" charset="2"/>
              <a:buChar char="Ø"/>
            </a:pPr>
            <a:r>
              <a:rPr lang="en-US" sz="2000"/>
              <a:t>SVR – Linear.</a:t>
            </a:r>
          </a:p>
          <a:p>
            <a:pPr marL="342900" indent="-342900">
              <a:lnSpc>
                <a:spcPct val="150000"/>
              </a:lnSpc>
              <a:buFont typeface="Wingdings" panose="05000000000000000000" pitchFamily="2" charset="2"/>
              <a:buChar char="Ø"/>
            </a:pPr>
            <a:r>
              <a:rPr lang="en-US" sz="2000"/>
              <a:t>SVR – RBF</a:t>
            </a:r>
          </a:p>
          <a:p>
            <a:pPr marL="342900" indent="-342900">
              <a:lnSpc>
                <a:spcPct val="150000"/>
              </a:lnSpc>
              <a:buFont typeface="Wingdings" panose="05000000000000000000" pitchFamily="2" charset="2"/>
              <a:buChar char="Ø"/>
            </a:pPr>
            <a:r>
              <a:rPr lang="en-US" sz="2000"/>
              <a:t>Decision Tree.</a:t>
            </a:r>
          </a:p>
          <a:p>
            <a:pPr marL="342900" indent="-342900">
              <a:lnSpc>
                <a:spcPct val="150000"/>
              </a:lnSpc>
              <a:buFont typeface="Wingdings" panose="05000000000000000000" pitchFamily="2" charset="2"/>
              <a:buChar char="Ø"/>
            </a:pPr>
            <a:r>
              <a:rPr lang="en-US" sz="2000"/>
              <a:t>Random Forest.</a:t>
            </a:r>
          </a:p>
          <a:p>
            <a:pPr marL="342900" indent="-342900">
              <a:lnSpc>
                <a:spcPct val="150000"/>
              </a:lnSpc>
              <a:buFont typeface="Wingdings" panose="05000000000000000000" pitchFamily="2" charset="2"/>
              <a:buChar char="Ø"/>
            </a:pPr>
            <a:r>
              <a:rPr lang="en-US" sz="2000"/>
              <a:t>Gradient Boosting.</a:t>
            </a:r>
          </a:p>
          <a:p>
            <a:pPr marL="342900" indent="-342900">
              <a:lnSpc>
                <a:spcPct val="150000"/>
              </a:lnSpc>
              <a:buFont typeface="Wingdings" panose="05000000000000000000" pitchFamily="2" charset="2"/>
              <a:buChar char="Ø"/>
            </a:pPr>
            <a:r>
              <a:rPr lang="en-US" sz="2000"/>
              <a:t>Multi-Layered Perceptron (MLP</a:t>
            </a:r>
            <a:r>
              <a:rPr lang="en-US" sz="1800"/>
              <a:t>)</a:t>
            </a:r>
          </a:p>
        </p:txBody>
      </p:sp>
      <p:sp>
        <p:nvSpPr>
          <p:cNvPr id="23" name="TextBox 22">
            <a:extLst>
              <a:ext uri="{FF2B5EF4-FFF2-40B4-BE49-F238E27FC236}">
                <a16:creationId xmlns:a16="http://schemas.microsoft.com/office/drawing/2014/main" id="{3402A4E3-CB7C-7EE3-58B7-A47047B0B85E}"/>
              </a:ext>
            </a:extLst>
          </p:cNvPr>
          <p:cNvSpPr txBox="1"/>
          <p:nvPr/>
        </p:nvSpPr>
        <p:spPr>
          <a:xfrm>
            <a:off x="7772400" y="1790859"/>
            <a:ext cx="4035588" cy="281461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000"/>
              <a:t>Logistic Regression.</a:t>
            </a:r>
          </a:p>
          <a:p>
            <a:pPr marL="342900" indent="-342900">
              <a:lnSpc>
                <a:spcPct val="150000"/>
              </a:lnSpc>
              <a:buFont typeface="Wingdings" panose="05000000000000000000" pitchFamily="2" charset="2"/>
              <a:buChar char="Ø"/>
            </a:pPr>
            <a:r>
              <a:rPr lang="en-US" sz="2000"/>
              <a:t>Decision Tree.</a:t>
            </a:r>
          </a:p>
          <a:p>
            <a:pPr marL="342900" indent="-342900">
              <a:lnSpc>
                <a:spcPct val="150000"/>
              </a:lnSpc>
              <a:buFont typeface="Wingdings" panose="05000000000000000000" pitchFamily="2" charset="2"/>
              <a:buChar char="Ø"/>
            </a:pPr>
            <a:r>
              <a:rPr lang="en-US" sz="2000"/>
              <a:t>Random Forest.</a:t>
            </a:r>
          </a:p>
          <a:p>
            <a:pPr marL="342900" indent="-342900">
              <a:lnSpc>
                <a:spcPct val="150000"/>
              </a:lnSpc>
              <a:buFont typeface="Wingdings" panose="05000000000000000000" pitchFamily="2" charset="2"/>
              <a:buChar char="Ø"/>
            </a:pPr>
            <a:r>
              <a:rPr lang="en-US" sz="2000"/>
              <a:t>SVM</a:t>
            </a:r>
          </a:p>
          <a:p>
            <a:pPr marL="342900" indent="-342900">
              <a:lnSpc>
                <a:spcPct val="150000"/>
              </a:lnSpc>
              <a:buFont typeface="Wingdings" panose="05000000000000000000" pitchFamily="2" charset="2"/>
              <a:buChar char="Ø"/>
            </a:pPr>
            <a:r>
              <a:rPr lang="en-US" sz="2000" b="0" i="0">
                <a:solidFill>
                  <a:srgbClr val="040C28"/>
                </a:solidFill>
                <a:effectLst/>
                <a:latin typeface="Google Sans"/>
              </a:rPr>
              <a:t>K-Nearest Neighbors (KNN)</a:t>
            </a:r>
          </a:p>
          <a:p>
            <a:pPr marL="342900" indent="-342900">
              <a:lnSpc>
                <a:spcPct val="150000"/>
              </a:lnSpc>
              <a:buFont typeface="Wingdings" panose="05000000000000000000" pitchFamily="2" charset="2"/>
              <a:buChar char="Ø"/>
            </a:pPr>
            <a:r>
              <a:rPr lang="en-US" sz="2000"/>
              <a:t>Multi-Layered Perceptron (MLP)</a:t>
            </a:r>
          </a:p>
        </p:txBody>
      </p:sp>
    </p:spTree>
    <p:extLst>
      <p:ext uri="{BB962C8B-B14F-4D97-AF65-F5344CB8AC3E}">
        <p14:creationId xmlns:p14="http://schemas.microsoft.com/office/powerpoint/2010/main" val="146930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233458" y="151343"/>
            <a:ext cx="11481461"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TESTING AND RESULTS – </a:t>
            </a:r>
            <a:r>
              <a:rPr lang="en-US" sz="3600" b="1">
                <a:solidFill>
                  <a:srgbClr val="FF0000"/>
                </a:solidFill>
              </a:rPr>
              <a:t>Experiment 1</a:t>
            </a:r>
            <a:r>
              <a:rPr lang="en-US" sz="3600" b="1"/>
              <a:t>: Regression Models</a:t>
            </a:r>
          </a:p>
        </p:txBody>
      </p:sp>
      <p:sp>
        <p:nvSpPr>
          <p:cNvPr id="7" name="TextBox 6">
            <a:extLst>
              <a:ext uri="{FF2B5EF4-FFF2-40B4-BE49-F238E27FC236}">
                <a16:creationId xmlns:a16="http://schemas.microsoft.com/office/drawing/2014/main" id="{29335FF7-361D-6B8E-F29D-1DE6BA0B8AD4}"/>
              </a:ext>
            </a:extLst>
          </p:cNvPr>
          <p:cNvSpPr txBox="1"/>
          <p:nvPr/>
        </p:nvSpPr>
        <p:spPr>
          <a:xfrm>
            <a:off x="233459" y="811619"/>
            <a:ext cx="5473316" cy="461665"/>
          </a:xfrm>
          <a:prstGeom prst="rect">
            <a:avLst/>
          </a:prstGeom>
          <a:noFill/>
        </p:spPr>
        <p:txBody>
          <a:bodyPr wrap="square">
            <a:spAutoFit/>
          </a:bodyPr>
          <a:lstStyle/>
          <a:p>
            <a:pPr marL="342900" indent="-342900">
              <a:buFont typeface="Wingdings" panose="05000000000000000000" pitchFamily="2" charset="2"/>
              <a:buChar char="Ø"/>
            </a:pPr>
            <a:r>
              <a:rPr lang="en-US" sz="2400"/>
              <a:t>Dataset 1: Final Marks Only</a:t>
            </a:r>
            <a:r>
              <a:rPr lang="en-US"/>
              <a:t>.</a:t>
            </a:r>
          </a:p>
        </p:txBody>
      </p:sp>
      <p:sp>
        <p:nvSpPr>
          <p:cNvPr id="11" name="TextBox 10">
            <a:extLst>
              <a:ext uri="{FF2B5EF4-FFF2-40B4-BE49-F238E27FC236}">
                <a16:creationId xmlns:a16="http://schemas.microsoft.com/office/drawing/2014/main" id="{CA9A7ACB-8EA3-43AF-A53E-E08718734F5C}"/>
              </a:ext>
            </a:extLst>
          </p:cNvPr>
          <p:cNvSpPr txBox="1"/>
          <p:nvPr/>
        </p:nvSpPr>
        <p:spPr>
          <a:xfrm>
            <a:off x="6251052" y="846905"/>
            <a:ext cx="5891062" cy="461665"/>
          </a:xfrm>
          <a:prstGeom prst="rect">
            <a:avLst/>
          </a:prstGeom>
          <a:noFill/>
        </p:spPr>
        <p:txBody>
          <a:bodyPr wrap="square">
            <a:spAutoFit/>
          </a:bodyPr>
          <a:lstStyle/>
          <a:p>
            <a:pPr marL="342900" indent="-342900">
              <a:buFont typeface="Wingdings" panose="05000000000000000000" pitchFamily="2" charset="2"/>
              <a:buChar char="Ø"/>
            </a:pPr>
            <a:r>
              <a:rPr lang="en-US" sz="2400"/>
              <a:t>Dataset 2: EWMA of Bloom’s Level Marks.</a:t>
            </a:r>
            <a:endParaRPr lang="en-US"/>
          </a:p>
        </p:txBody>
      </p:sp>
      <p:pic>
        <p:nvPicPr>
          <p:cNvPr id="12" name="Picture 11" descr="A graph with a line and dots&#10;&#10;Description automatically generated with medium confidence">
            <a:extLst>
              <a:ext uri="{FF2B5EF4-FFF2-40B4-BE49-F238E27FC236}">
                <a16:creationId xmlns:a16="http://schemas.microsoft.com/office/drawing/2014/main" id="{DC02755D-12E2-1E63-1C72-E993052A8DA5}"/>
              </a:ext>
            </a:extLst>
          </p:cNvPr>
          <p:cNvPicPr>
            <a:picLocks noChangeAspect="1"/>
          </p:cNvPicPr>
          <p:nvPr/>
        </p:nvPicPr>
        <p:blipFill>
          <a:blip r:embed="rId2"/>
          <a:stretch>
            <a:fillRect/>
          </a:stretch>
        </p:blipFill>
        <p:spPr>
          <a:xfrm>
            <a:off x="44158" y="4211185"/>
            <a:ext cx="5836429" cy="2281689"/>
          </a:xfrm>
          <a:prstGeom prst="rect">
            <a:avLst/>
          </a:prstGeom>
          <a:ln>
            <a:solidFill>
              <a:schemeClr val="tx1"/>
            </a:solidFill>
          </a:ln>
        </p:spPr>
      </p:pic>
      <p:pic>
        <p:nvPicPr>
          <p:cNvPr id="14" name="Picture 13">
            <a:extLst>
              <a:ext uri="{FF2B5EF4-FFF2-40B4-BE49-F238E27FC236}">
                <a16:creationId xmlns:a16="http://schemas.microsoft.com/office/drawing/2014/main" id="{51FA9433-0F89-C4D8-737D-38CE39EB0950}"/>
              </a:ext>
            </a:extLst>
          </p:cNvPr>
          <p:cNvPicPr>
            <a:picLocks noChangeAspect="1"/>
          </p:cNvPicPr>
          <p:nvPr/>
        </p:nvPicPr>
        <p:blipFill>
          <a:blip r:embed="rId3"/>
          <a:stretch>
            <a:fillRect/>
          </a:stretch>
        </p:blipFill>
        <p:spPr>
          <a:xfrm>
            <a:off x="6083852" y="4197628"/>
            <a:ext cx="6070601" cy="2282057"/>
          </a:xfrm>
          <a:prstGeom prst="rect">
            <a:avLst/>
          </a:prstGeom>
          <a:ln>
            <a:solidFill>
              <a:schemeClr val="tx1"/>
            </a:solidFill>
          </a:ln>
        </p:spPr>
      </p:pic>
      <p:cxnSp>
        <p:nvCxnSpPr>
          <p:cNvPr id="3" name="Straight Connector 2">
            <a:extLst>
              <a:ext uri="{FF2B5EF4-FFF2-40B4-BE49-F238E27FC236}">
                <a16:creationId xmlns:a16="http://schemas.microsoft.com/office/drawing/2014/main" id="{F5E42685-DE79-938E-E5D3-9A35BB7ADD8A}"/>
              </a:ext>
            </a:extLst>
          </p:cNvPr>
          <p:cNvCxnSpPr/>
          <p:nvPr/>
        </p:nvCxnSpPr>
        <p:spPr>
          <a:xfrm>
            <a:off x="5978913" y="799807"/>
            <a:ext cx="0" cy="5693067"/>
          </a:xfrm>
          <a:prstGeom prst="line">
            <a:avLst/>
          </a:prstGeom>
          <a:ln w="38100"/>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F5281368-CC93-88E0-AE6B-E4A504B7D03E}"/>
              </a:ext>
            </a:extLst>
          </p:cNvPr>
          <p:cNvPicPr>
            <a:picLocks noChangeAspect="1"/>
          </p:cNvPicPr>
          <p:nvPr/>
        </p:nvPicPr>
        <p:blipFill>
          <a:blip r:embed="rId4"/>
          <a:stretch>
            <a:fillRect/>
          </a:stretch>
        </p:blipFill>
        <p:spPr>
          <a:xfrm>
            <a:off x="6394648" y="1321759"/>
            <a:ext cx="5320271" cy="2746658"/>
          </a:xfrm>
          <a:prstGeom prst="rect">
            <a:avLst/>
          </a:prstGeom>
        </p:spPr>
      </p:pic>
      <p:pic>
        <p:nvPicPr>
          <p:cNvPr id="18" name="Picture 17">
            <a:extLst>
              <a:ext uri="{FF2B5EF4-FFF2-40B4-BE49-F238E27FC236}">
                <a16:creationId xmlns:a16="http://schemas.microsoft.com/office/drawing/2014/main" id="{1AFE69FF-68AB-8FB2-08DF-26EBC06A265A}"/>
              </a:ext>
            </a:extLst>
          </p:cNvPr>
          <p:cNvPicPr>
            <a:picLocks noChangeAspect="1"/>
          </p:cNvPicPr>
          <p:nvPr/>
        </p:nvPicPr>
        <p:blipFill>
          <a:blip r:embed="rId5"/>
          <a:stretch>
            <a:fillRect/>
          </a:stretch>
        </p:blipFill>
        <p:spPr>
          <a:xfrm>
            <a:off x="309983" y="1321759"/>
            <a:ext cx="5320267" cy="2746658"/>
          </a:xfrm>
          <a:prstGeom prst="rect">
            <a:avLst/>
          </a:prstGeom>
        </p:spPr>
      </p:pic>
      <p:pic>
        <p:nvPicPr>
          <p:cNvPr id="19" name="Picture 18">
            <a:extLst>
              <a:ext uri="{FF2B5EF4-FFF2-40B4-BE49-F238E27FC236}">
                <a16:creationId xmlns:a16="http://schemas.microsoft.com/office/drawing/2014/main" id="{9EF16C4E-3D10-F641-3502-4B7320DFD259}"/>
              </a:ext>
            </a:extLst>
          </p:cNvPr>
          <p:cNvPicPr>
            <a:picLocks noChangeAspect="1"/>
          </p:cNvPicPr>
          <p:nvPr/>
        </p:nvPicPr>
        <p:blipFill>
          <a:blip r:embed="rId6"/>
          <a:stretch>
            <a:fillRect/>
          </a:stretch>
        </p:blipFill>
        <p:spPr>
          <a:xfrm>
            <a:off x="3091205" y="172004"/>
            <a:ext cx="6567689" cy="6209191"/>
          </a:xfrm>
          <a:prstGeom prst="rect">
            <a:avLst/>
          </a:prstGeom>
        </p:spPr>
      </p:pic>
    </p:spTree>
    <p:extLst>
      <p:ext uri="{BB962C8B-B14F-4D97-AF65-F5344CB8AC3E}">
        <p14:creationId xmlns:p14="http://schemas.microsoft.com/office/powerpoint/2010/main" val="40992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273853" y="108858"/>
            <a:ext cx="11410120"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TESTING AND RESULTS – </a:t>
            </a:r>
            <a:r>
              <a:rPr lang="en-US" sz="3600" b="1">
                <a:solidFill>
                  <a:srgbClr val="FF0000"/>
                </a:solidFill>
              </a:rPr>
              <a:t>Experiment 2</a:t>
            </a:r>
            <a:r>
              <a:rPr lang="en-US" sz="3600" b="1"/>
              <a:t>: Classification Models</a:t>
            </a:r>
          </a:p>
        </p:txBody>
      </p:sp>
      <p:sp>
        <p:nvSpPr>
          <p:cNvPr id="7" name="TextBox 6">
            <a:extLst>
              <a:ext uri="{FF2B5EF4-FFF2-40B4-BE49-F238E27FC236}">
                <a16:creationId xmlns:a16="http://schemas.microsoft.com/office/drawing/2014/main" id="{29335FF7-361D-6B8E-F29D-1DE6BA0B8AD4}"/>
              </a:ext>
            </a:extLst>
          </p:cNvPr>
          <p:cNvSpPr txBox="1"/>
          <p:nvPr/>
        </p:nvSpPr>
        <p:spPr>
          <a:xfrm>
            <a:off x="316149" y="1018977"/>
            <a:ext cx="4755818" cy="461665"/>
          </a:xfrm>
          <a:prstGeom prst="rect">
            <a:avLst/>
          </a:prstGeom>
          <a:noFill/>
        </p:spPr>
        <p:txBody>
          <a:bodyPr wrap="square">
            <a:spAutoFit/>
          </a:bodyPr>
          <a:lstStyle/>
          <a:p>
            <a:pPr marL="342900" indent="-342900">
              <a:buFont typeface="Wingdings" panose="05000000000000000000" pitchFamily="2" charset="2"/>
              <a:buChar char="Ø"/>
            </a:pPr>
            <a:r>
              <a:rPr lang="en-US" sz="2400"/>
              <a:t>Dataset 1: Final Marks Only</a:t>
            </a:r>
            <a:r>
              <a:rPr lang="en-US"/>
              <a:t>.</a:t>
            </a:r>
          </a:p>
        </p:txBody>
      </p:sp>
      <p:sp>
        <p:nvSpPr>
          <p:cNvPr id="11" name="TextBox 10">
            <a:extLst>
              <a:ext uri="{FF2B5EF4-FFF2-40B4-BE49-F238E27FC236}">
                <a16:creationId xmlns:a16="http://schemas.microsoft.com/office/drawing/2014/main" id="{CA9A7ACB-8EA3-43AF-A53E-E08718734F5C}"/>
              </a:ext>
            </a:extLst>
          </p:cNvPr>
          <p:cNvSpPr txBox="1"/>
          <p:nvPr/>
        </p:nvSpPr>
        <p:spPr>
          <a:xfrm>
            <a:off x="6096001" y="1018977"/>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a:t>Dataset 2: EWMA of Bloom’s Level Marks.</a:t>
            </a:r>
          </a:p>
        </p:txBody>
      </p:sp>
      <p:cxnSp>
        <p:nvCxnSpPr>
          <p:cNvPr id="3" name="Straight Connector 2">
            <a:extLst>
              <a:ext uri="{FF2B5EF4-FFF2-40B4-BE49-F238E27FC236}">
                <a16:creationId xmlns:a16="http://schemas.microsoft.com/office/drawing/2014/main" id="{B6836803-BC15-FDE7-22D8-D7BC766DB7AC}"/>
              </a:ext>
            </a:extLst>
          </p:cNvPr>
          <p:cNvCxnSpPr/>
          <p:nvPr/>
        </p:nvCxnSpPr>
        <p:spPr>
          <a:xfrm>
            <a:off x="5978913" y="799807"/>
            <a:ext cx="0" cy="5693067"/>
          </a:xfrm>
          <a:prstGeom prst="line">
            <a:avLst/>
          </a:prstGeom>
          <a:ln w="38100"/>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53409E70-4AE8-D3E5-E431-0D639C40E530}"/>
              </a:ext>
            </a:extLst>
          </p:cNvPr>
          <p:cNvPicPr>
            <a:picLocks noChangeAspect="1"/>
          </p:cNvPicPr>
          <p:nvPr/>
        </p:nvPicPr>
        <p:blipFill>
          <a:blip r:embed="rId2"/>
          <a:stretch>
            <a:fillRect/>
          </a:stretch>
        </p:blipFill>
        <p:spPr>
          <a:xfrm>
            <a:off x="6128169" y="3864527"/>
            <a:ext cx="5926095" cy="2433616"/>
          </a:xfrm>
          <a:prstGeom prst="rect">
            <a:avLst/>
          </a:prstGeom>
          <a:ln>
            <a:solidFill>
              <a:schemeClr val="tx1"/>
            </a:solidFill>
          </a:ln>
        </p:spPr>
      </p:pic>
      <p:pic>
        <p:nvPicPr>
          <p:cNvPr id="28" name="Picture 27">
            <a:extLst>
              <a:ext uri="{FF2B5EF4-FFF2-40B4-BE49-F238E27FC236}">
                <a16:creationId xmlns:a16="http://schemas.microsoft.com/office/drawing/2014/main" id="{E5054D2D-E0DE-5065-6651-03BFF0B1BE0B}"/>
              </a:ext>
            </a:extLst>
          </p:cNvPr>
          <p:cNvPicPr>
            <a:picLocks noChangeAspect="1"/>
          </p:cNvPicPr>
          <p:nvPr/>
        </p:nvPicPr>
        <p:blipFill>
          <a:blip r:embed="rId3"/>
          <a:stretch>
            <a:fillRect/>
          </a:stretch>
        </p:blipFill>
        <p:spPr>
          <a:xfrm>
            <a:off x="137736" y="3864527"/>
            <a:ext cx="5691921" cy="2433616"/>
          </a:xfrm>
          <a:prstGeom prst="rect">
            <a:avLst/>
          </a:prstGeom>
          <a:ln>
            <a:solidFill>
              <a:schemeClr val="tx1"/>
            </a:solidFill>
          </a:ln>
        </p:spPr>
      </p:pic>
      <p:pic>
        <p:nvPicPr>
          <p:cNvPr id="30" name="Picture 29">
            <a:extLst>
              <a:ext uri="{FF2B5EF4-FFF2-40B4-BE49-F238E27FC236}">
                <a16:creationId xmlns:a16="http://schemas.microsoft.com/office/drawing/2014/main" id="{886EAE7D-30EE-43CC-8B36-DBF38AF8D59D}"/>
              </a:ext>
            </a:extLst>
          </p:cNvPr>
          <p:cNvPicPr>
            <a:picLocks noChangeAspect="1"/>
          </p:cNvPicPr>
          <p:nvPr/>
        </p:nvPicPr>
        <p:blipFill>
          <a:blip r:embed="rId4"/>
          <a:stretch>
            <a:fillRect/>
          </a:stretch>
        </p:blipFill>
        <p:spPr>
          <a:xfrm>
            <a:off x="422319" y="1451365"/>
            <a:ext cx="5122754" cy="2372754"/>
          </a:xfrm>
          <a:prstGeom prst="rect">
            <a:avLst/>
          </a:prstGeom>
        </p:spPr>
      </p:pic>
      <p:pic>
        <p:nvPicPr>
          <p:cNvPr id="32" name="Picture 31">
            <a:extLst>
              <a:ext uri="{FF2B5EF4-FFF2-40B4-BE49-F238E27FC236}">
                <a16:creationId xmlns:a16="http://schemas.microsoft.com/office/drawing/2014/main" id="{F5D75D94-7B31-0DCF-6CE6-27939C81F68D}"/>
              </a:ext>
            </a:extLst>
          </p:cNvPr>
          <p:cNvPicPr>
            <a:picLocks noChangeAspect="1"/>
          </p:cNvPicPr>
          <p:nvPr/>
        </p:nvPicPr>
        <p:blipFill>
          <a:blip r:embed="rId5"/>
          <a:stretch>
            <a:fillRect/>
          </a:stretch>
        </p:blipFill>
        <p:spPr>
          <a:xfrm>
            <a:off x="6548609" y="1464617"/>
            <a:ext cx="5085213" cy="2362516"/>
          </a:xfrm>
          <a:prstGeom prst="rect">
            <a:avLst/>
          </a:prstGeom>
        </p:spPr>
      </p:pic>
      <p:pic>
        <p:nvPicPr>
          <p:cNvPr id="34" name="Picture 33">
            <a:extLst>
              <a:ext uri="{FF2B5EF4-FFF2-40B4-BE49-F238E27FC236}">
                <a16:creationId xmlns:a16="http://schemas.microsoft.com/office/drawing/2014/main" id="{D74FE4F5-7C81-8713-799A-569F342931AB}"/>
              </a:ext>
            </a:extLst>
          </p:cNvPr>
          <p:cNvPicPr>
            <a:picLocks noChangeAspect="1"/>
          </p:cNvPicPr>
          <p:nvPr/>
        </p:nvPicPr>
        <p:blipFill>
          <a:blip r:embed="rId6"/>
          <a:stretch>
            <a:fillRect/>
          </a:stretch>
        </p:blipFill>
        <p:spPr>
          <a:xfrm>
            <a:off x="2735397" y="201622"/>
            <a:ext cx="6281256" cy="6196777"/>
          </a:xfrm>
          <a:prstGeom prst="rect">
            <a:avLst/>
          </a:prstGeom>
        </p:spPr>
      </p:pic>
    </p:spTree>
    <p:extLst>
      <p:ext uri="{BB962C8B-B14F-4D97-AF65-F5344CB8AC3E}">
        <p14:creationId xmlns:p14="http://schemas.microsoft.com/office/powerpoint/2010/main" val="315566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4692462" y="122314"/>
            <a:ext cx="2696309"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KEY FINDINGS</a:t>
            </a:r>
          </a:p>
        </p:txBody>
      </p:sp>
      <p:sp>
        <p:nvSpPr>
          <p:cNvPr id="5" name="TextBox 4">
            <a:extLst>
              <a:ext uri="{FF2B5EF4-FFF2-40B4-BE49-F238E27FC236}">
                <a16:creationId xmlns:a16="http://schemas.microsoft.com/office/drawing/2014/main" id="{B365B0B1-552C-3D82-A4AC-11225DC7BD94}"/>
              </a:ext>
            </a:extLst>
          </p:cNvPr>
          <p:cNvSpPr txBox="1"/>
          <p:nvPr/>
        </p:nvSpPr>
        <p:spPr>
          <a:xfrm>
            <a:off x="314730" y="1472470"/>
            <a:ext cx="11451771" cy="3359061"/>
          </a:xfrm>
          <a:prstGeom prst="rect">
            <a:avLst/>
          </a:prstGeom>
          <a:noFill/>
        </p:spPr>
        <p:txBody>
          <a:bodyPr wrap="square">
            <a:spAutoFit/>
          </a:bodyPr>
          <a:lstStyle/>
          <a:p>
            <a:pPr marL="514350" indent="-514350">
              <a:lnSpc>
                <a:spcPct val="150000"/>
              </a:lnSpc>
              <a:buFont typeface="+mj-lt"/>
              <a:buAutoNum type="arabicPeriod"/>
            </a:pPr>
            <a:r>
              <a:rPr lang="en-US" sz="2400" b="1"/>
              <a:t>Experiment 1</a:t>
            </a:r>
            <a:r>
              <a:rPr lang="en-US" sz="2400"/>
              <a:t>: In regression tasks, methodology 2, enriched with taxonomy levels, slightly outperformed other models by producing lower errors.</a:t>
            </a:r>
          </a:p>
          <a:p>
            <a:pPr marL="514350" indent="-514350">
              <a:lnSpc>
                <a:spcPct val="150000"/>
              </a:lnSpc>
              <a:buFont typeface="+mj-lt"/>
              <a:buAutoNum type="arabicPeriod"/>
            </a:pPr>
            <a:r>
              <a:rPr lang="en-US" sz="2400" b="1"/>
              <a:t>Experiment 2: </a:t>
            </a:r>
            <a:r>
              <a:rPr lang="en-US" sz="2400"/>
              <a:t>Both datasets performed well in classification, with methodology 2 showing a slight advantage in accuracy and balanced precision and recall.</a:t>
            </a:r>
          </a:p>
          <a:p>
            <a:pPr marL="514350" indent="-514350">
              <a:lnSpc>
                <a:spcPct val="150000"/>
              </a:lnSpc>
              <a:buFont typeface="+mj-lt"/>
              <a:buAutoNum type="arabicPeriod"/>
            </a:pPr>
            <a:r>
              <a:rPr lang="en-US" sz="2400"/>
              <a:t>Experiments confirm our method (</a:t>
            </a:r>
            <a:r>
              <a:rPr lang="en-US" sz="2400" b="1"/>
              <a:t>combination of Bloom’s Taxonomy and EWMA</a:t>
            </a:r>
            <a:r>
              <a:rPr lang="en-US" sz="2400"/>
              <a:t>) is slightly better than the normal method. </a:t>
            </a:r>
          </a:p>
        </p:txBody>
      </p:sp>
    </p:spTree>
    <p:extLst>
      <p:ext uri="{BB962C8B-B14F-4D97-AF65-F5344CB8AC3E}">
        <p14:creationId xmlns:p14="http://schemas.microsoft.com/office/powerpoint/2010/main" val="354628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2749940" y="108693"/>
            <a:ext cx="6692119" cy="5128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TOOLS AND TECHNOLOGIES</a:t>
            </a:r>
          </a:p>
        </p:txBody>
      </p:sp>
      <p:sp>
        <p:nvSpPr>
          <p:cNvPr id="5" name="TextBox 4">
            <a:extLst>
              <a:ext uri="{FF2B5EF4-FFF2-40B4-BE49-F238E27FC236}">
                <a16:creationId xmlns:a16="http://schemas.microsoft.com/office/drawing/2014/main" id="{A403178D-6519-0B02-61D8-929A1DA6A7C5}"/>
              </a:ext>
            </a:extLst>
          </p:cNvPr>
          <p:cNvSpPr txBox="1"/>
          <p:nvPr/>
        </p:nvSpPr>
        <p:spPr>
          <a:xfrm>
            <a:off x="265829" y="1089898"/>
            <a:ext cx="11549575" cy="5142305"/>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US" sz="2800"/>
              <a:t>Python, </a:t>
            </a:r>
            <a:r>
              <a:rPr lang="en-US" sz="2800" err="1"/>
              <a:t>sklearn</a:t>
            </a:r>
            <a:r>
              <a:rPr lang="en-US" sz="2800"/>
              <a:t> library.</a:t>
            </a:r>
          </a:p>
          <a:p>
            <a:pPr marL="457200" indent="-457200">
              <a:lnSpc>
                <a:spcPct val="200000"/>
              </a:lnSpc>
              <a:buFont typeface="Wingdings" panose="05000000000000000000" pitchFamily="2" charset="2"/>
              <a:buChar char="Ø"/>
            </a:pPr>
            <a:r>
              <a:rPr lang="en-US" sz="2800"/>
              <a:t>React </a:t>
            </a:r>
            <a:r>
              <a:rPr lang="en-US" sz="2800" err="1"/>
              <a:t>js</a:t>
            </a:r>
            <a:r>
              <a:rPr lang="en-US" sz="2800"/>
              <a:t>, React Charts and Recharts libraries.</a:t>
            </a:r>
          </a:p>
          <a:p>
            <a:pPr marL="457200" indent="-457200">
              <a:lnSpc>
                <a:spcPct val="200000"/>
              </a:lnSpc>
              <a:buFont typeface="Wingdings" panose="05000000000000000000" pitchFamily="2" charset="2"/>
              <a:buChar char="Ø"/>
            </a:pPr>
            <a:r>
              <a:rPr lang="en-US" sz="2800"/>
              <a:t>Machine Learning</a:t>
            </a:r>
          </a:p>
          <a:p>
            <a:pPr marL="457200" indent="-457200">
              <a:lnSpc>
                <a:spcPct val="200000"/>
              </a:lnSpc>
              <a:buFont typeface="Wingdings" panose="05000000000000000000" pitchFamily="2" charset="2"/>
              <a:buChar char="Ø"/>
            </a:pPr>
            <a:r>
              <a:rPr lang="en-US" sz="2800"/>
              <a:t>Anaconda</a:t>
            </a:r>
          </a:p>
          <a:p>
            <a:pPr marL="457200" indent="-457200">
              <a:lnSpc>
                <a:spcPct val="200000"/>
              </a:lnSpc>
              <a:buFont typeface="Wingdings" panose="05000000000000000000" pitchFamily="2" charset="2"/>
              <a:buChar char="Ø"/>
            </a:pPr>
            <a:r>
              <a:rPr lang="en-US" sz="2800"/>
              <a:t>Windows 10</a:t>
            </a:r>
          </a:p>
          <a:p>
            <a:pPr marL="457200" indent="-457200">
              <a:lnSpc>
                <a:spcPct val="200000"/>
              </a:lnSpc>
              <a:buFont typeface="Wingdings" panose="05000000000000000000" pitchFamily="2" charset="2"/>
              <a:buChar char="Ø"/>
            </a:pPr>
            <a:r>
              <a:rPr lang="en-US" sz="2800"/>
              <a:t>Git Version Control</a:t>
            </a:r>
            <a:endParaRPr lang="en-US"/>
          </a:p>
        </p:txBody>
      </p:sp>
    </p:spTree>
    <p:extLst>
      <p:ext uri="{BB962C8B-B14F-4D97-AF65-F5344CB8AC3E}">
        <p14:creationId xmlns:p14="http://schemas.microsoft.com/office/powerpoint/2010/main" val="179004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2749940" y="108693"/>
            <a:ext cx="6692119" cy="5128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NON-FUNCTIONAL REQUIREMENTS</a:t>
            </a:r>
          </a:p>
        </p:txBody>
      </p:sp>
      <p:sp>
        <p:nvSpPr>
          <p:cNvPr id="5" name="TextBox 4">
            <a:extLst>
              <a:ext uri="{FF2B5EF4-FFF2-40B4-BE49-F238E27FC236}">
                <a16:creationId xmlns:a16="http://schemas.microsoft.com/office/drawing/2014/main" id="{A403178D-6519-0B02-61D8-929A1DA6A7C5}"/>
              </a:ext>
            </a:extLst>
          </p:cNvPr>
          <p:cNvSpPr txBox="1"/>
          <p:nvPr/>
        </p:nvSpPr>
        <p:spPr>
          <a:xfrm>
            <a:off x="265829" y="1089898"/>
            <a:ext cx="11549575" cy="4678204"/>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US" sz="2800" b="1"/>
              <a:t>User-friendly</a:t>
            </a:r>
            <a:r>
              <a:rPr lang="en-US" sz="2800"/>
              <a:t> and </a:t>
            </a:r>
            <a:r>
              <a:rPr lang="en-US" sz="2800" b="1"/>
              <a:t>visually appealing </a:t>
            </a:r>
            <a:r>
              <a:rPr lang="en-US" sz="2800"/>
              <a:t>interface.</a:t>
            </a:r>
          </a:p>
          <a:p>
            <a:pPr marL="457200" indent="-457200">
              <a:lnSpc>
                <a:spcPct val="200000"/>
              </a:lnSpc>
              <a:buFont typeface="Wingdings" panose="05000000000000000000" pitchFamily="2" charset="2"/>
              <a:buChar char="Ø"/>
            </a:pPr>
            <a:r>
              <a:rPr lang="en-US" sz="2800"/>
              <a:t>Modularity of components for easy maintenance.</a:t>
            </a:r>
          </a:p>
          <a:p>
            <a:pPr marL="457200" indent="-457200">
              <a:lnSpc>
                <a:spcPct val="200000"/>
              </a:lnSpc>
              <a:buFont typeface="Wingdings" panose="05000000000000000000" pitchFamily="2" charset="2"/>
              <a:buChar char="Ø"/>
            </a:pPr>
            <a:r>
              <a:rPr lang="en-US" sz="2800"/>
              <a:t>Availability, ensuring </a:t>
            </a:r>
            <a:r>
              <a:rPr lang="en-US" sz="2800" b="1"/>
              <a:t>students can access it when needed</a:t>
            </a:r>
            <a:r>
              <a:rPr lang="en-US" sz="2800"/>
              <a:t>.</a:t>
            </a:r>
          </a:p>
          <a:p>
            <a:pPr marL="457200" indent="-457200">
              <a:lnSpc>
                <a:spcPct val="200000"/>
              </a:lnSpc>
              <a:buFont typeface="Wingdings" panose="05000000000000000000" pitchFamily="2" charset="2"/>
              <a:buChar char="Ø"/>
            </a:pPr>
            <a:r>
              <a:rPr lang="en-US" sz="2800"/>
              <a:t>Ensure only authenticated users can access their data, and they have the right permissions.</a:t>
            </a:r>
          </a:p>
          <a:p>
            <a:endParaRPr lang="en-US"/>
          </a:p>
        </p:txBody>
      </p:sp>
    </p:spTree>
    <p:extLst>
      <p:ext uri="{BB962C8B-B14F-4D97-AF65-F5344CB8AC3E}">
        <p14:creationId xmlns:p14="http://schemas.microsoft.com/office/powerpoint/2010/main" val="3161209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10688C06-79E4-DE70-E2D0-5C4D53CEFE92}"/>
              </a:ext>
            </a:extLst>
          </p:cNvPr>
          <p:cNvSpPr txBox="1">
            <a:spLocks/>
          </p:cNvSpPr>
          <p:nvPr/>
        </p:nvSpPr>
        <p:spPr>
          <a:xfrm>
            <a:off x="4838992" y="240899"/>
            <a:ext cx="2514014" cy="470662"/>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REFERENCES</a:t>
            </a:r>
          </a:p>
        </p:txBody>
      </p:sp>
      <p:sp>
        <p:nvSpPr>
          <p:cNvPr id="2" name="TextBox 1">
            <a:extLst>
              <a:ext uri="{FF2B5EF4-FFF2-40B4-BE49-F238E27FC236}">
                <a16:creationId xmlns:a16="http://schemas.microsoft.com/office/drawing/2014/main" id="{EB6A3AAE-0D7E-9C4E-E26F-C551CAADE1F1}"/>
              </a:ext>
            </a:extLst>
          </p:cNvPr>
          <p:cNvSpPr txBox="1"/>
          <p:nvPr/>
        </p:nvSpPr>
        <p:spPr>
          <a:xfrm>
            <a:off x="250873" y="856443"/>
            <a:ext cx="11690252" cy="554613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000"/>
              <a:t>G. N. R. Prasad, “Evaluating student performance based on bloom’s taxonomy levels,” in Journal of Physics: Conference Series, IOP Publishing Ltd, Mar. 2021. </a:t>
            </a:r>
            <a:r>
              <a:rPr lang="en-US" sz="2000" err="1"/>
              <a:t>doi</a:t>
            </a:r>
            <a:r>
              <a:rPr lang="en-US" sz="2000"/>
              <a:t>: 10.1088/1742-6596/1797/1/012063.</a:t>
            </a:r>
          </a:p>
          <a:p>
            <a:pPr marL="342900" indent="-342900">
              <a:lnSpc>
                <a:spcPct val="200000"/>
              </a:lnSpc>
              <a:buFont typeface="Wingdings" panose="05000000000000000000" pitchFamily="2" charset="2"/>
              <a:buChar char="Ø"/>
            </a:pPr>
            <a:r>
              <a:rPr lang="en-US" sz="2000"/>
              <a:t>H. </a:t>
            </a:r>
            <a:r>
              <a:rPr lang="en-US" sz="2000" err="1"/>
              <a:t>Darman</a:t>
            </a:r>
            <a:r>
              <a:rPr lang="en-US" sz="2000"/>
              <a:t>, S. Musa, R. Ramasamy, and R. Rajeswari, “Predicting Students’ Final Grade in Mathematics Module using Multiple Linear Regression,” 2019.</a:t>
            </a:r>
          </a:p>
          <a:p>
            <a:pPr marL="342900" indent="-342900">
              <a:lnSpc>
                <a:spcPct val="200000"/>
              </a:lnSpc>
              <a:buFont typeface="Wingdings" panose="05000000000000000000" pitchFamily="2" charset="2"/>
              <a:buChar char="Ø"/>
            </a:pPr>
            <a:r>
              <a:rPr lang="en-US" sz="2000"/>
              <a:t>M. A. </a:t>
            </a:r>
            <a:r>
              <a:rPr lang="en-US" sz="2000" err="1"/>
              <a:t>Ma’sum</a:t>
            </a:r>
            <a:r>
              <a:rPr lang="en-US" sz="2000"/>
              <a:t>, “Predicting Student Achievement before Final Exam: A Regression-Based Approach,” in 2022 2nd International Conference on Information Technology and Education, 2022.</a:t>
            </a:r>
          </a:p>
          <a:p>
            <a:pPr marL="342900" indent="-342900">
              <a:lnSpc>
                <a:spcPct val="200000"/>
              </a:lnSpc>
              <a:buFont typeface="Wingdings" panose="05000000000000000000" pitchFamily="2" charset="2"/>
              <a:buChar char="Ø"/>
            </a:pPr>
            <a:r>
              <a:rPr lang="en-US" sz="2000"/>
              <a:t>“Exponentially Weighted Moving Average (EWMA),” Corporate Finance Institute, CFI Team. Accessed: Aug. 2023. [Online]. Available: https://corporatefinanceinstitute.com/resources/capital-markets/exponentially-weighted-moving-average-ewma/</a:t>
            </a:r>
          </a:p>
        </p:txBody>
      </p:sp>
    </p:spTree>
    <p:extLst>
      <p:ext uri="{BB962C8B-B14F-4D97-AF65-F5344CB8AC3E}">
        <p14:creationId xmlns:p14="http://schemas.microsoft.com/office/powerpoint/2010/main" val="366422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4277423" y="412374"/>
            <a:ext cx="3637149" cy="455070"/>
          </a:xfrm>
        </p:spPr>
        <p:txBody>
          <a:bodyPr anchor="t">
            <a:normAutofit fontScale="90000"/>
          </a:bodyPr>
          <a:lstStyle/>
          <a:p>
            <a:pPr algn="ctr"/>
            <a:r>
              <a:rPr lang="en-US" sz="4000" b="1"/>
              <a:t>BACKGROUND</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9" name="Picture 8" descr="A black and red logo&#10;&#10;Description automatically generated">
            <a:extLst>
              <a:ext uri="{FF2B5EF4-FFF2-40B4-BE49-F238E27FC236}">
                <a16:creationId xmlns:a16="http://schemas.microsoft.com/office/drawing/2014/main" id="{C65EA09F-B567-DD01-4435-F19CD2899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11" name="TextBox 10">
            <a:extLst>
              <a:ext uri="{FF2B5EF4-FFF2-40B4-BE49-F238E27FC236}">
                <a16:creationId xmlns:a16="http://schemas.microsoft.com/office/drawing/2014/main" id="{B258B7C7-D91A-5CB3-611E-DC1552E0C71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6" name="TextBox 5">
            <a:extLst>
              <a:ext uri="{FF2B5EF4-FFF2-40B4-BE49-F238E27FC236}">
                <a16:creationId xmlns:a16="http://schemas.microsoft.com/office/drawing/2014/main" id="{DBA1122B-C39E-AB98-5401-18DF8B74E62D}"/>
              </a:ext>
            </a:extLst>
          </p:cNvPr>
          <p:cNvSpPr txBox="1"/>
          <p:nvPr/>
        </p:nvSpPr>
        <p:spPr>
          <a:xfrm>
            <a:off x="1749800" y="1028343"/>
            <a:ext cx="8692397" cy="2600712"/>
          </a:xfrm>
          <a:prstGeom prst="rect">
            <a:avLst/>
          </a:prstGeom>
          <a:noFill/>
        </p:spPr>
        <p:txBody>
          <a:bodyPr wrap="square">
            <a:spAutoFit/>
          </a:bodyPr>
          <a:lstStyle/>
          <a:p>
            <a:pPr marL="457200" indent="-457200">
              <a:spcBef>
                <a:spcPts val="560"/>
              </a:spcBef>
              <a:buClr>
                <a:schemeClr val="dk1"/>
              </a:buClr>
              <a:buSzPct val="100000"/>
              <a:buFont typeface="Arial" panose="020B0604020202020204" pitchFamily="34" charset="0"/>
              <a:buChar char="•"/>
            </a:pPr>
            <a:r>
              <a:rPr lang="en-US" sz="2800">
                <a:solidFill>
                  <a:schemeClr val="dk1"/>
                </a:solidFill>
                <a:latin typeface="Times New Roman"/>
                <a:cs typeface="Times New Roman"/>
                <a:sym typeface="Cambria"/>
              </a:rPr>
              <a:t>University students face academic pressure and stress.</a:t>
            </a:r>
          </a:p>
          <a:p>
            <a:pPr marL="457200" indent="-457200">
              <a:spcBef>
                <a:spcPts val="560"/>
              </a:spcBef>
              <a:buClr>
                <a:schemeClr val="dk1"/>
              </a:buClr>
              <a:buSzPct val="100000"/>
              <a:buFont typeface="Arial" panose="020B0604020202020204" pitchFamily="34" charset="0"/>
              <a:buChar char="•"/>
            </a:pPr>
            <a:r>
              <a:rPr lang="en-US" sz="2800">
                <a:solidFill>
                  <a:schemeClr val="dk1"/>
                </a:solidFill>
                <a:latin typeface="Times New Roman"/>
                <a:cs typeface="Times New Roman"/>
                <a:sym typeface="Cambria"/>
              </a:rPr>
              <a:t>Struggles with subjects, assignments, and exams.</a:t>
            </a:r>
          </a:p>
          <a:p>
            <a:pPr marL="457200" indent="-457200">
              <a:spcBef>
                <a:spcPts val="560"/>
              </a:spcBef>
              <a:buClr>
                <a:schemeClr val="dk1"/>
              </a:buClr>
              <a:buSzPct val="100000"/>
              <a:buFont typeface="Arial" panose="020B0604020202020204" pitchFamily="34" charset="0"/>
              <a:buChar char="•"/>
            </a:pPr>
            <a:r>
              <a:rPr lang="en-US" sz="2800">
                <a:solidFill>
                  <a:schemeClr val="dk1"/>
                </a:solidFill>
                <a:latin typeface="Times New Roman"/>
                <a:cs typeface="Times New Roman"/>
                <a:sym typeface="Cambria"/>
              </a:rPr>
              <a:t>Lack of efficient study strategies.</a:t>
            </a:r>
          </a:p>
          <a:p>
            <a:pPr marL="457200" indent="-457200">
              <a:spcBef>
                <a:spcPts val="560"/>
              </a:spcBef>
              <a:buClr>
                <a:schemeClr val="dk1"/>
              </a:buClr>
              <a:buSzPct val="100000"/>
              <a:buFont typeface="Arial" panose="020B0604020202020204" pitchFamily="34" charset="0"/>
              <a:buChar char="•"/>
            </a:pPr>
            <a:r>
              <a:rPr lang="en-US" sz="2800">
                <a:solidFill>
                  <a:schemeClr val="dk1"/>
                </a:solidFill>
                <a:latin typeface="Times New Roman"/>
                <a:cs typeface="Times New Roman"/>
                <a:sym typeface="Cambria"/>
              </a:rPr>
              <a:t>Unaware of Bloom's Taxonomy impact on exams.</a:t>
            </a:r>
          </a:p>
          <a:p>
            <a:endParaRPr lang="en-US"/>
          </a:p>
          <a:p>
            <a:endParaRPr lang="en-US"/>
          </a:p>
        </p:txBody>
      </p:sp>
      <p:sp>
        <p:nvSpPr>
          <p:cNvPr id="3" name="Title 1">
            <a:extLst>
              <a:ext uri="{FF2B5EF4-FFF2-40B4-BE49-F238E27FC236}">
                <a16:creationId xmlns:a16="http://schemas.microsoft.com/office/drawing/2014/main" id="{303A4E24-0556-8A8E-2D2D-78A1D52FB5A1}"/>
              </a:ext>
            </a:extLst>
          </p:cNvPr>
          <p:cNvSpPr txBox="1">
            <a:spLocks/>
          </p:cNvSpPr>
          <p:nvPr/>
        </p:nvSpPr>
        <p:spPr>
          <a:xfrm>
            <a:off x="4122678" y="4556153"/>
            <a:ext cx="3637149" cy="455070"/>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MAIN OBJECTIVE</a:t>
            </a:r>
          </a:p>
        </p:txBody>
      </p:sp>
      <p:sp>
        <p:nvSpPr>
          <p:cNvPr id="4" name="TextBox 3">
            <a:extLst>
              <a:ext uri="{FF2B5EF4-FFF2-40B4-BE49-F238E27FC236}">
                <a16:creationId xmlns:a16="http://schemas.microsoft.com/office/drawing/2014/main" id="{CC9946E7-46F1-FE5A-1C3E-62E6A9935C01}"/>
              </a:ext>
            </a:extLst>
          </p:cNvPr>
          <p:cNvSpPr txBox="1"/>
          <p:nvPr/>
        </p:nvSpPr>
        <p:spPr>
          <a:xfrm>
            <a:off x="1595055" y="4963318"/>
            <a:ext cx="8692397" cy="1231106"/>
          </a:xfrm>
          <a:prstGeom prst="rect">
            <a:avLst/>
          </a:prstGeom>
          <a:noFill/>
        </p:spPr>
        <p:txBody>
          <a:bodyPr wrap="square">
            <a:spAutoFit/>
          </a:bodyPr>
          <a:lstStyle/>
          <a:p>
            <a:pPr algn="ctr">
              <a:spcBef>
                <a:spcPts val="560"/>
              </a:spcBef>
              <a:buClr>
                <a:schemeClr val="dk1"/>
              </a:buClr>
              <a:buSzPct val="100000"/>
            </a:pPr>
            <a:r>
              <a:rPr lang="en-US" sz="2800">
                <a:solidFill>
                  <a:schemeClr val="dk1"/>
                </a:solidFill>
                <a:latin typeface="Times New Roman"/>
                <a:cs typeface="Times New Roman"/>
                <a:sym typeface="Cambria"/>
              </a:rPr>
              <a:t>Provide a platform for university students to do self-studies efficiently and effectively.</a:t>
            </a:r>
            <a:endParaRPr lang="en-US"/>
          </a:p>
          <a:p>
            <a:endParaRPr lang="en-US"/>
          </a:p>
        </p:txBody>
      </p:sp>
    </p:spTree>
    <p:extLst>
      <p:ext uri="{BB962C8B-B14F-4D97-AF65-F5344CB8AC3E}">
        <p14:creationId xmlns:p14="http://schemas.microsoft.com/office/powerpoint/2010/main" val="563794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D8F8F42-18D6-1E63-2878-6E53F4604ECC}"/>
              </a:ext>
            </a:extLst>
          </p:cNvPr>
          <p:cNvSpPr txBox="1">
            <a:spLocks/>
          </p:cNvSpPr>
          <p:nvPr/>
        </p:nvSpPr>
        <p:spPr>
          <a:xfrm>
            <a:off x="963084" y="4375373"/>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IT20133504 | Weerasekara n. n.</a:t>
            </a:r>
          </a:p>
        </p:txBody>
      </p:sp>
      <p:sp>
        <p:nvSpPr>
          <p:cNvPr id="9" name="Text Placeholder 5">
            <a:extLst>
              <a:ext uri="{FF2B5EF4-FFF2-40B4-BE49-F238E27FC236}">
                <a16:creationId xmlns:a16="http://schemas.microsoft.com/office/drawing/2014/main" id="{0F925F97-31C4-AF11-C92D-BEF449C4A39A}"/>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10" name="Rectangle 9">
            <a:extLst>
              <a:ext uri="{FF2B5EF4-FFF2-40B4-BE49-F238E27FC236}">
                <a16:creationId xmlns:a16="http://schemas.microsoft.com/office/drawing/2014/main" id="{6D579376-B333-1813-4790-0861C1D637B6}"/>
              </a:ext>
            </a:extLst>
          </p:cNvPr>
          <p:cNvSpPr/>
          <p:nvPr/>
        </p:nvSpPr>
        <p:spPr>
          <a:xfrm>
            <a:off x="2971800" y="6485948"/>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a:ln>
                  <a:noFill/>
                </a:ln>
                <a:solidFill>
                  <a:prstClr val="black"/>
                </a:solidFill>
                <a:effectLst/>
                <a:uLnTx/>
                <a:uFillTx/>
                <a:latin typeface="Cambria"/>
                <a:ea typeface="+mn-ea"/>
                <a:cs typeface="+mn-cs"/>
              </a:rPr>
              <a:t>Weerasekara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11" name="Picture 10" descr="A person standing in front of a whiteboard&#10;&#10;Description automatically generated with medium confidence">
            <a:extLst>
              <a:ext uri="{FF2B5EF4-FFF2-40B4-BE49-F238E27FC236}">
                <a16:creationId xmlns:a16="http://schemas.microsoft.com/office/drawing/2014/main" id="{E7D0C5F5-30C4-EA12-0234-C0ED599F6483}"/>
              </a:ext>
            </a:extLst>
          </p:cNvPr>
          <p:cNvPicPr>
            <a:picLocks noChangeAspect="1"/>
          </p:cNvPicPr>
          <p:nvPr/>
        </p:nvPicPr>
        <p:blipFill rotWithShape="1">
          <a:blip r:embed="rId2">
            <a:extLst>
              <a:ext uri="{28A0092B-C50C-407E-A947-70E740481C1C}">
                <a14:useLocalDpi xmlns:a14="http://schemas.microsoft.com/office/drawing/2010/main" val="0"/>
              </a:ext>
            </a:extLst>
          </a:blip>
          <a:srcRect l="7809"/>
          <a:stretch/>
        </p:blipFill>
        <p:spPr>
          <a:xfrm>
            <a:off x="9889587" y="94886"/>
            <a:ext cx="2194055" cy="2544539"/>
          </a:xfrm>
          <a:prstGeom prst="rect">
            <a:avLst/>
          </a:prstGeom>
        </p:spPr>
      </p:pic>
      <p:sp>
        <p:nvSpPr>
          <p:cNvPr id="2" name="Title 4">
            <a:extLst>
              <a:ext uri="{FF2B5EF4-FFF2-40B4-BE49-F238E27FC236}">
                <a16:creationId xmlns:a16="http://schemas.microsoft.com/office/drawing/2014/main" id="{EDB39503-B20A-72CF-3D41-370044705E70}"/>
              </a:ext>
            </a:extLst>
          </p:cNvPr>
          <p:cNvSpPr txBox="1">
            <a:spLocks/>
          </p:cNvSpPr>
          <p:nvPr/>
        </p:nvSpPr>
        <p:spPr>
          <a:xfrm>
            <a:off x="384836" y="501139"/>
            <a:ext cx="9163187" cy="2987622"/>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R="0" lvl="0" indent="0" algn="ctr" fontAlgn="auto">
              <a:lnSpc>
                <a:spcPct val="100000"/>
              </a:lnSpc>
              <a:spcBef>
                <a:spcPct val="0"/>
              </a:spcBef>
              <a:spcAft>
                <a:spcPts val="0"/>
              </a:spcAft>
              <a:buClrTx/>
              <a:buSzTx/>
              <a:buFontTx/>
              <a:buNone/>
              <a:tabLst/>
              <a:defRPr/>
            </a:pPr>
            <a:r>
              <a:rPr lang="en-US" sz="4800" b="0" cap="none">
                <a:ln w="0"/>
                <a:solidFill>
                  <a:schemeClr val="accent1"/>
                </a:solidFill>
                <a:effectLst>
                  <a:outerShdw blurRad="38100" dist="25400" dir="5400000" algn="ctr" rotWithShape="0">
                    <a:srgbClr val="6E747A">
                      <a:alpha val="43000"/>
                    </a:srgbClr>
                  </a:outerShdw>
                </a:effectLst>
                <a:latin typeface="+mn-lt"/>
                <a:ea typeface="+mn-ea"/>
                <a:cs typeface="+mn-cs"/>
              </a:rPr>
              <a:t>GENERATES A COMPREHENSIVE </a:t>
            </a:r>
          </a:p>
          <a:p>
            <a:pPr marR="0" lvl="0" indent="0" algn="ctr" fontAlgn="auto">
              <a:lnSpc>
                <a:spcPct val="100000"/>
              </a:lnSpc>
              <a:spcBef>
                <a:spcPct val="0"/>
              </a:spcBef>
              <a:spcAft>
                <a:spcPts val="0"/>
              </a:spcAft>
              <a:buClrTx/>
              <a:buSzTx/>
              <a:buFontTx/>
              <a:buNone/>
              <a:tabLst/>
              <a:defRPr/>
            </a:pPr>
            <a:r>
              <a:rPr lang="en-US" sz="4800" b="0" cap="none">
                <a:ln w="0"/>
                <a:solidFill>
                  <a:schemeClr val="accent1"/>
                </a:solidFill>
                <a:effectLst>
                  <a:outerShdw blurRad="38100" dist="25400" dir="5400000" algn="ctr" rotWithShape="0">
                    <a:srgbClr val="6E747A">
                      <a:alpha val="43000"/>
                    </a:srgbClr>
                  </a:outerShdw>
                </a:effectLst>
                <a:latin typeface="+mn-lt"/>
                <a:ea typeface="+mn-ea"/>
                <a:cs typeface="+mn-cs"/>
              </a:rPr>
              <a:t>MIND-MAP FOR A GIVEN MATERIAL</a:t>
            </a:r>
            <a:br>
              <a:rPr lang="en-US" sz="4800" b="0" cap="none">
                <a:ln w="0"/>
                <a:solidFill>
                  <a:schemeClr val="accent1"/>
                </a:solidFill>
                <a:effectLst>
                  <a:outerShdw blurRad="38100" dist="25400" dir="5400000" algn="ctr" rotWithShape="0">
                    <a:srgbClr val="6E747A">
                      <a:alpha val="43000"/>
                    </a:srgbClr>
                  </a:outerShdw>
                </a:effectLst>
                <a:latin typeface="+mn-lt"/>
                <a:ea typeface="+mn-ea"/>
                <a:cs typeface="+mn-cs"/>
              </a:rPr>
            </a:br>
            <a:r>
              <a:rPr lang="en-US" sz="4800" b="0" cap="none">
                <a:ln w="0"/>
                <a:solidFill>
                  <a:schemeClr val="accent1"/>
                </a:solidFill>
                <a:effectLst>
                  <a:outerShdw blurRad="38100" dist="25400" dir="5400000" algn="ctr" rotWithShape="0">
                    <a:srgbClr val="6E747A">
                      <a:alpha val="43000"/>
                    </a:srgbClr>
                  </a:outerShdw>
                </a:effectLst>
                <a:latin typeface="+mn-lt"/>
                <a:ea typeface="+mn-ea"/>
                <a:cs typeface="+mn-cs"/>
              </a:rPr>
              <a:t>USING KNOWLEDGE BASED CONCEPTS.</a:t>
            </a:r>
          </a:p>
        </p:txBody>
      </p:sp>
    </p:spTree>
    <p:extLst>
      <p:ext uri="{BB962C8B-B14F-4D97-AF65-F5344CB8AC3E}">
        <p14:creationId xmlns:p14="http://schemas.microsoft.com/office/powerpoint/2010/main" val="158628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2F25C-6452-89A6-B0F7-9C40DED9193D}"/>
              </a:ext>
            </a:extLst>
          </p:cNvPr>
          <p:cNvSpPr>
            <a:spLocks noGrp="1"/>
          </p:cNvSpPr>
          <p:nvPr>
            <p:ph type="dt" sz="half" idx="10"/>
          </p:nvPr>
        </p:nvSpPr>
        <p:spPr/>
        <p:txBody>
          <a:bodyPr/>
          <a:lstStyle/>
          <a:p>
            <a:fld id="{FE591348-09E4-442C-8629-707F7323C267}" type="datetime1">
              <a:rPr lang="en-US" smtClean="0"/>
              <a:t>2023-10-30</a:t>
            </a:fld>
            <a:endParaRPr lang="en-US"/>
          </a:p>
        </p:txBody>
      </p:sp>
      <p:sp>
        <p:nvSpPr>
          <p:cNvPr id="3" name="Slide Number Placeholder 2">
            <a:extLst>
              <a:ext uri="{FF2B5EF4-FFF2-40B4-BE49-F238E27FC236}">
                <a16:creationId xmlns:a16="http://schemas.microsoft.com/office/drawing/2014/main" id="{7B2DF386-A581-1AB5-BDB9-F311D1E7203D}"/>
              </a:ext>
            </a:extLst>
          </p:cNvPr>
          <p:cNvSpPr>
            <a:spLocks noGrp="1"/>
          </p:cNvSpPr>
          <p:nvPr>
            <p:ph type="sldNum" sz="quarter" idx="12"/>
          </p:nvPr>
        </p:nvSpPr>
        <p:spPr/>
        <p:txBody>
          <a:bodyPr/>
          <a:lstStyle/>
          <a:p>
            <a:fld id="{D57F1E4F-1CFF-5643-939E-217C01CDF565}" type="slidenum">
              <a:rPr lang="en-US" smtClean="0"/>
              <a:pPr/>
              <a:t>21</a:t>
            </a:fld>
            <a:endParaRPr lang="en-US"/>
          </a:p>
        </p:txBody>
      </p:sp>
      <p:sp>
        <p:nvSpPr>
          <p:cNvPr id="4" name="Title 1">
            <a:extLst>
              <a:ext uri="{FF2B5EF4-FFF2-40B4-BE49-F238E27FC236}">
                <a16:creationId xmlns:a16="http://schemas.microsoft.com/office/drawing/2014/main" id="{D2111977-4D5D-F522-FEB7-2B3F12473C46}"/>
              </a:ext>
            </a:extLst>
          </p:cNvPr>
          <p:cNvSpPr txBox="1">
            <a:spLocks/>
          </p:cNvSpPr>
          <p:nvPr/>
        </p:nvSpPr>
        <p:spPr>
          <a:xfrm>
            <a:off x="89860" y="1976021"/>
            <a:ext cx="5477879" cy="2905957"/>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a:solidFill>
                  <a:prstClr val="black"/>
                </a:solidFill>
                <a:latin typeface="Söhne"/>
              </a:rPr>
              <a:t>"Can a Knowledge base system improve the usefulness of Mind-maps generated from text data compared to existing text mining algorithms and ML approaches?"</a:t>
            </a:r>
          </a:p>
        </p:txBody>
      </p:sp>
      <p:sp>
        <p:nvSpPr>
          <p:cNvPr id="5" name="Subtitle 2">
            <a:extLst>
              <a:ext uri="{FF2B5EF4-FFF2-40B4-BE49-F238E27FC236}">
                <a16:creationId xmlns:a16="http://schemas.microsoft.com/office/drawing/2014/main" id="{46FC9C78-FF84-CC63-E4AD-31B8C2236150}"/>
              </a:ext>
            </a:extLst>
          </p:cNvPr>
          <p:cNvSpPr txBox="1">
            <a:spLocks/>
          </p:cNvSpPr>
          <p:nvPr/>
        </p:nvSpPr>
        <p:spPr>
          <a:xfrm>
            <a:off x="424051" y="633164"/>
            <a:ext cx="5671949" cy="88469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F6FC6"/>
              </a:buClr>
              <a:buFont typeface="Wingdings 3" charset="2"/>
              <a:buNone/>
            </a:pPr>
            <a:r>
              <a:rPr lang="en-US" sz="4800" b="1">
                <a:solidFill>
                  <a:schemeClr val="tx1"/>
                </a:solidFill>
                <a:latin typeface="+mj-lt"/>
                <a:ea typeface="+mj-ea"/>
                <a:cs typeface="+mj-cs"/>
              </a:rPr>
              <a:t>Research Problem</a:t>
            </a:r>
          </a:p>
        </p:txBody>
      </p:sp>
      <p:pic>
        <p:nvPicPr>
          <p:cNvPr id="6" name="Picture 5" descr="A yellow emoji with a black background&#10;&#10;Description automatically generated">
            <a:extLst>
              <a:ext uri="{FF2B5EF4-FFF2-40B4-BE49-F238E27FC236}">
                <a16:creationId xmlns:a16="http://schemas.microsoft.com/office/drawing/2014/main" id="{692DFEF1-409F-E259-87EF-726BAD9E7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683" y="4770186"/>
            <a:ext cx="1210231" cy="1297216"/>
          </a:xfrm>
          <a:prstGeom prst="rect">
            <a:avLst/>
          </a:prstGeom>
        </p:spPr>
      </p:pic>
      <p:sp>
        <p:nvSpPr>
          <p:cNvPr id="7" name="Rectangle 1">
            <a:extLst>
              <a:ext uri="{FF2B5EF4-FFF2-40B4-BE49-F238E27FC236}">
                <a16:creationId xmlns:a16="http://schemas.microsoft.com/office/drawing/2014/main" id="{6BDCDD39-E173-038B-BCBA-3BADDF9597C4}"/>
              </a:ext>
            </a:extLst>
          </p:cNvPr>
          <p:cNvSpPr>
            <a:spLocks noChangeArrowheads="1"/>
          </p:cNvSpPr>
          <p:nvPr/>
        </p:nvSpPr>
        <p:spPr bwMode="auto">
          <a:xfrm>
            <a:off x="6017342" y="1517862"/>
            <a:ext cx="6174658"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sz="2800">
              <a:latin typeface="Söhne"/>
            </a:endParaRPr>
          </a:p>
          <a:p>
            <a:pPr algn="ctr" eaLnBrk="0" fontAlgn="base" hangingPunct="0">
              <a:spcBef>
                <a:spcPct val="0"/>
              </a:spcBef>
              <a:spcAft>
                <a:spcPct val="0"/>
              </a:spcAft>
            </a:pPr>
            <a:r>
              <a:rPr lang="en-US" sz="2700">
                <a:solidFill>
                  <a:prstClr val="black"/>
                </a:solidFill>
                <a:latin typeface="Söhne"/>
                <a:ea typeface="+mj-ea"/>
              </a:rPr>
              <a:t>This research attempts to design a knowledge-based system that uses domain-specific knowledge to generate more precise and significant mind maps from text input to get over this constraint.</a:t>
            </a:r>
            <a:br>
              <a:rPr lang="en-US" altLang="en-US" sz="2800">
                <a:solidFill>
                  <a:prstClr val="black"/>
                </a:solidFill>
                <a:latin typeface="Söhne"/>
              </a:rPr>
            </a:br>
            <a:endParaRPr lang="en-US" altLang="en-US" sz="2800">
              <a:solidFill>
                <a:prstClr val="black"/>
              </a:solidFill>
              <a:latin typeface="Söhne"/>
            </a:endParaRPr>
          </a:p>
        </p:txBody>
      </p:sp>
      <p:sp>
        <p:nvSpPr>
          <p:cNvPr id="8" name="Subtitle 2">
            <a:extLst>
              <a:ext uri="{FF2B5EF4-FFF2-40B4-BE49-F238E27FC236}">
                <a16:creationId xmlns:a16="http://schemas.microsoft.com/office/drawing/2014/main" id="{F270E413-A6A7-60ED-D01B-917817EB5AF6}"/>
              </a:ext>
            </a:extLst>
          </p:cNvPr>
          <p:cNvSpPr txBox="1">
            <a:spLocks/>
          </p:cNvSpPr>
          <p:nvPr/>
        </p:nvSpPr>
        <p:spPr>
          <a:xfrm>
            <a:off x="6812492" y="633163"/>
            <a:ext cx="4955457" cy="88469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Clr>
                <a:srgbClr val="0F6FC6"/>
              </a:buClr>
              <a:buFont typeface="Wingdings 3" charset="2"/>
              <a:buNone/>
            </a:pPr>
            <a:r>
              <a:rPr lang="en-US" sz="4800" b="1">
                <a:solidFill>
                  <a:schemeClr val="tx1"/>
                </a:solidFill>
                <a:latin typeface="+mj-lt"/>
                <a:ea typeface="+mj-ea"/>
                <a:cs typeface="+mj-cs"/>
              </a:rPr>
              <a:t>Proposed Solution</a:t>
            </a:r>
          </a:p>
        </p:txBody>
      </p:sp>
      <p:pic>
        <p:nvPicPr>
          <p:cNvPr id="9" name="Picture 8" descr="A yellow smiley face and a light bulb&#10;&#10;Description automatically generated">
            <a:extLst>
              <a:ext uri="{FF2B5EF4-FFF2-40B4-BE49-F238E27FC236}">
                <a16:creationId xmlns:a16="http://schemas.microsoft.com/office/drawing/2014/main" id="{6FEE16A1-A410-5250-BDFD-6935FF51E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6111" y="4460538"/>
            <a:ext cx="1504184" cy="1605533"/>
          </a:xfrm>
          <a:prstGeom prst="rect">
            <a:avLst/>
          </a:prstGeom>
        </p:spPr>
      </p:pic>
    </p:spTree>
    <p:extLst>
      <p:ext uri="{BB962C8B-B14F-4D97-AF65-F5344CB8AC3E}">
        <p14:creationId xmlns:p14="http://schemas.microsoft.com/office/powerpoint/2010/main" val="418820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sp>
        <p:nvSpPr>
          <p:cNvPr id="11" name="TextBox 10">
            <a:extLst>
              <a:ext uri="{FF2B5EF4-FFF2-40B4-BE49-F238E27FC236}">
                <a16:creationId xmlns:a16="http://schemas.microsoft.com/office/drawing/2014/main" id="{AB039F19-83F5-AEB8-1A36-9D44498BE9AF}"/>
              </a:ext>
            </a:extLst>
          </p:cNvPr>
          <p:cNvSpPr txBox="1"/>
          <p:nvPr/>
        </p:nvSpPr>
        <p:spPr>
          <a:xfrm>
            <a:off x="488546" y="1620898"/>
            <a:ext cx="11214908" cy="1200329"/>
          </a:xfrm>
          <a:prstGeom prst="rect">
            <a:avLst/>
          </a:prstGeom>
          <a:noFill/>
        </p:spPr>
        <p:txBody>
          <a:bodyPr wrap="square">
            <a:spAutoFit/>
          </a:bodyPr>
          <a:lstStyle/>
          <a:p>
            <a:pPr marL="457200" indent="-457200">
              <a:buFont typeface="Arial" panose="020B0604020202020204" pitchFamily="34" charset="0"/>
              <a:buChar char="•"/>
            </a:pPr>
            <a:r>
              <a:rPr lang="en-US" sz="2400"/>
              <a:t>Existing tools mainly use text mining algorithms and ML approaches and only focused on creating mind maps for short text which takes considerable amount of time to generate the mind-map.</a:t>
            </a:r>
          </a:p>
        </p:txBody>
      </p:sp>
      <p:sp>
        <p:nvSpPr>
          <p:cNvPr id="12" name="TextBox 11">
            <a:extLst>
              <a:ext uri="{FF2B5EF4-FFF2-40B4-BE49-F238E27FC236}">
                <a16:creationId xmlns:a16="http://schemas.microsoft.com/office/drawing/2014/main" id="{4E26C565-EEC4-0171-DBA5-BDB472B2DFED}"/>
              </a:ext>
            </a:extLst>
          </p:cNvPr>
          <p:cNvSpPr txBox="1"/>
          <p:nvPr/>
        </p:nvSpPr>
        <p:spPr>
          <a:xfrm>
            <a:off x="488546" y="3512943"/>
            <a:ext cx="10817557" cy="1200329"/>
          </a:xfrm>
          <a:prstGeom prst="rect">
            <a:avLst/>
          </a:prstGeom>
          <a:noFill/>
        </p:spPr>
        <p:txBody>
          <a:bodyPr wrap="square">
            <a:spAutoFit/>
          </a:bodyPr>
          <a:lstStyle/>
          <a:p>
            <a:pPr marL="457200" indent="-457200">
              <a:buFont typeface="Arial" panose="020B0604020202020204" pitchFamily="34" charset="0"/>
              <a:buChar char="•"/>
            </a:pPr>
            <a:r>
              <a:rPr lang="en-US" sz="2400" b="1"/>
              <a:t>Novelty : </a:t>
            </a:r>
            <a:r>
              <a:rPr lang="en-US" sz="2400"/>
              <a:t>New approach uses </a:t>
            </a:r>
            <a:r>
              <a:rPr lang="en-US" sz="2400">
                <a:solidFill>
                  <a:srgbClr val="FF0000"/>
                </a:solidFill>
              </a:rPr>
              <a:t>Knowledge-based concepts </a:t>
            </a:r>
            <a:r>
              <a:rPr lang="en-US" sz="2400"/>
              <a:t>and extends the capability to handle longer text, offering a more comprehensive and versatile approach with a reasonable time.</a:t>
            </a:r>
          </a:p>
        </p:txBody>
      </p:sp>
    </p:spTree>
    <p:extLst>
      <p:ext uri="{BB962C8B-B14F-4D97-AF65-F5344CB8AC3E}">
        <p14:creationId xmlns:p14="http://schemas.microsoft.com/office/powerpoint/2010/main" val="1847795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COMPONENT DIAGRAM</a:t>
            </a:r>
          </a:p>
        </p:txBody>
      </p:sp>
      <p:pic>
        <p:nvPicPr>
          <p:cNvPr id="10" name="Picture 9">
            <a:extLst>
              <a:ext uri="{FF2B5EF4-FFF2-40B4-BE49-F238E27FC236}">
                <a16:creationId xmlns:a16="http://schemas.microsoft.com/office/drawing/2014/main" id="{7A95A91E-DEFC-3D1E-93F1-06E407450F3E}"/>
              </a:ext>
            </a:extLst>
          </p:cNvPr>
          <p:cNvPicPr>
            <a:picLocks noChangeAspect="1"/>
          </p:cNvPicPr>
          <p:nvPr/>
        </p:nvPicPr>
        <p:blipFill>
          <a:blip r:embed="rId2"/>
          <a:stretch>
            <a:fillRect/>
          </a:stretch>
        </p:blipFill>
        <p:spPr>
          <a:xfrm>
            <a:off x="252190" y="1101429"/>
            <a:ext cx="11687619" cy="5063396"/>
          </a:xfrm>
          <a:prstGeom prst="rect">
            <a:avLst/>
          </a:prstGeom>
        </p:spPr>
      </p:pic>
    </p:spTree>
    <p:extLst>
      <p:ext uri="{BB962C8B-B14F-4D97-AF65-F5344CB8AC3E}">
        <p14:creationId xmlns:p14="http://schemas.microsoft.com/office/powerpoint/2010/main" val="170345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 &amp; RESULTS</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304800" y="2453998"/>
            <a:ext cx="11887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a:latin typeface="Söhne"/>
              </a:rPr>
              <a:t>The main goal of this created test plan is to carefully assess and certify the quality and authenticity of the mind map produced by the given approach.</a:t>
            </a:r>
            <a:br>
              <a:rPr lang="en-US" sz="2800">
                <a:latin typeface="Söhne"/>
              </a:rPr>
            </a:br>
            <a:endParaRPr lang="en-US" sz="2800">
              <a:solidFill>
                <a:prstClr val="black"/>
              </a:solidFill>
              <a:latin typeface="Söhne"/>
            </a:endParaRPr>
          </a:p>
          <a:p>
            <a:pPr>
              <a:spcBef>
                <a:spcPct val="0"/>
              </a:spcBef>
              <a:spcAft>
                <a:spcPct val="0"/>
              </a:spcAft>
            </a:pP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1238908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a:t>
            </a:r>
          </a:p>
        </p:txBody>
      </p:sp>
      <p:sp>
        <p:nvSpPr>
          <p:cNvPr id="5" name="Rectangle 1">
            <a:extLst>
              <a:ext uri="{FF2B5EF4-FFF2-40B4-BE49-F238E27FC236}">
                <a16:creationId xmlns:a16="http://schemas.microsoft.com/office/drawing/2014/main" id="{0424FD5B-A002-EB09-738B-25615EF79017}"/>
              </a:ext>
            </a:extLst>
          </p:cNvPr>
          <p:cNvSpPr>
            <a:spLocks noChangeArrowheads="1"/>
          </p:cNvSpPr>
          <p:nvPr/>
        </p:nvSpPr>
        <p:spPr bwMode="auto">
          <a:xfrm>
            <a:off x="260553" y="1534886"/>
            <a:ext cx="11931447"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b="1">
                <a:latin typeface="Söhne"/>
              </a:rPr>
              <a:t>Experiment 1</a:t>
            </a:r>
            <a:r>
              <a:rPr lang="en-US" sz="2800">
                <a:latin typeface="Söhne"/>
              </a:rPr>
              <a:t>: Input a simple paragraph with a single concept and verify that the generated mind map accurately reflects the concept.</a:t>
            </a:r>
            <a:br>
              <a:rPr lang="en-US" sz="2800">
                <a:latin typeface="Söhne"/>
              </a:rPr>
            </a:br>
            <a:endParaRPr lang="en-US" sz="2800">
              <a:latin typeface="Söhne"/>
            </a:endParaRPr>
          </a:p>
          <a:p>
            <a:pPr marL="342900" indent="-342900" eaLnBrk="0" fontAlgn="base" hangingPunct="0">
              <a:spcBef>
                <a:spcPct val="0"/>
              </a:spcBef>
              <a:spcAft>
                <a:spcPct val="0"/>
              </a:spcAft>
              <a:buFont typeface="Arial" panose="020B0604020202020204" pitchFamily="34" charset="0"/>
              <a:buChar char="•"/>
            </a:pPr>
            <a:endParaRPr lang="en-US" sz="2800">
              <a:latin typeface="Söhne"/>
            </a:endParaRPr>
          </a:p>
          <a:p>
            <a:pPr eaLnBrk="0" fontAlgn="base" hangingPunct="0">
              <a:spcBef>
                <a:spcPct val="0"/>
              </a:spcBef>
              <a:spcAft>
                <a:spcPct val="0"/>
              </a:spcAft>
            </a:pPr>
            <a:endParaRPr lang="en-US" sz="2800">
              <a:latin typeface="Söhne"/>
            </a:endParaRPr>
          </a:p>
          <a:p>
            <a:pPr eaLnBrk="0" fontAlgn="base" hangingPunct="0">
              <a:spcBef>
                <a:spcPct val="0"/>
              </a:spcBef>
              <a:spcAft>
                <a:spcPct val="0"/>
              </a:spcAft>
            </a:pPr>
            <a:r>
              <a:rPr lang="en-US" sz="2800" b="1">
                <a:latin typeface="Söhne"/>
              </a:rPr>
              <a:t>    Preparation</a:t>
            </a:r>
            <a:r>
              <a:rPr lang="en-US" sz="2800">
                <a:latin typeface="Söhne"/>
              </a:rPr>
              <a:t>: Choose a straightforward paragraph with a single, distinct topic.</a:t>
            </a:r>
          </a:p>
          <a:p>
            <a:pPr eaLnBrk="0" fontAlgn="base" hangingPunct="0">
              <a:spcBef>
                <a:spcPct val="0"/>
              </a:spcBef>
              <a:spcAft>
                <a:spcPct val="0"/>
              </a:spcAft>
            </a:pPr>
            <a:r>
              <a:rPr lang="en-US" sz="2800">
                <a:latin typeface="Söhne"/>
              </a:rPr>
              <a:t>		     Example : Cloud computing deployments.</a:t>
            </a:r>
          </a:p>
          <a:p>
            <a:pPr eaLnBrk="0" fontAlgn="base" hangingPunct="0">
              <a:spcBef>
                <a:spcPct val="0"/>
              </a:spcBef>
              <a:spcAft>
                <a:spcPct val="0"/>
              </a:spcAft>
            </a:pPr>
            <a:br>
              <a:rPr lang="en-US" sz="2800">
                <a:latin typeface="Söhne"/>
              </a:rPr>
            </a:br>
            <a:endParaRPr lang="en-US" sz="2800">
              <a:latin typeface="Söhne"/>
            </a:endParaRPr>
          </a:p>
          <a:p>
            <a:pPr eaLnBrk="0" fontAlgn="base" hangingPunct="0">
              <a:spcBef>
                <a:spcPct val="0"/>
              </a:spcBef>
              <a:spcAft>
                <a:spcPct val="0"/>
              </a:spcAft>
            </a:pPr>
            <a:br>
              <a:rPr lang="en-US" sz="2800">
                <a:latin typeface="Söhne"/>
              </a:rPr>
            </a:b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1663512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3871500" y="176451"/>
            <a:ext cx="3682085"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Results</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458972" y="1529124"/>
            <a:ext cx="530450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400">
              <a:latin typeface="Söhne"/>
            </a:endParaRPr>
          </a:p>
          <a:p>
            <a:pPr marL="342900" indent="-342900" eaLnBrk="0" fontAlgn="base" hangingPunct="0">
              <a:spcBef>
                <a:spcPct val="0"/>
              </a:spcBef>
              <a:spcAft>
                <a:spcPct val="0"/>
              </a:spcAft>
              <a:buFont typeface="Arial" panose="020B0604020202020204" pitchFamily="34" charset="0"/>
              <a:buChar char="•"/>
            </a:pPr>
            <a:r>
              <a:rPr lang="en-US" sz="2400">
                <a:latin typeface="Söhne"/>
              </a:rPr>
              <a:t>In the realm of cloud computing, there exist three primary deployment models: public cloud, private cloud, and hybrid cloud, each delineating distinct approaches to storing, managing, and accessing data and applications through remote servers over the internet, offering varying degrees of control, security, and scalability to cater to diverse user needs and preferences.</a:t>
            </a:r>
            <a:endParaRPr lang="en-US" sz="2800">
              <a:latin typeface="Söhne"/>
            </a:endParaRPr>
          </a:p>
        </p:txBody>
      </p:sp>
      <p:sp>
        <p:nvSpPr>
          <p:cNvPr id="4" name="Title 1">
            <a:extLst>
              <a:ext uri="{FF2B5EF4-FFF2-40B4-BE49-F238E27FC236}">
                <a16:creationId xmlns:a16="http://schemas.microsoft.com/office/drawing/2014/main" id="{965F38BA-52F9-D85C-6D6E-DD2B15FB565D}"/>
              </a:ext>
            </a:extLst>
          </p:cNvPr>
          <p:cNvSpPr txBox="1">
            <a:spLocks/>
          </p:cNvSpPr>
          <p:nvPr/>
        </p:nvSpPr>
        <p:spPr>
          <a:xfrm>
            <a:off x="995563" y="1258535"/>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Input paragraph</a:t>
            </a:r>
          </a:p>
        </p:txBody>
      </p:sp>
      <p:sp>
        <p:nvSpPr>
          <p:cNvPr id="5" name="Title 1">
            <a:extLst>
              <a:ext uri="{FF2B5EF4-FFF2-40B4-BE49-F238E27FC236}">
                <a16:creationId xmlns:a16="http://schemas.microsoft.com/office/drawing/2014/main" id="{D217105B-A354-4DDC-799E-2ACC47676E73}"/>
              </a:ext>
            </a:extLst>
          </p:cNvPr>
          <p:cNvSpPr txBox="1">
            <a:spLocks/>
          </p:cNvSpPr>
          <p:nvPr/>
        </p:nvSpPr>
        <p:spPr>
          <a:xfrm>
            <a:off x="7656918" y="1258534"/>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Output</a:t>
            </a:r>
          </a:p>
        </p:txBody>
      </p:sp>
      <p:pic>
        <p:nvPicPr>
          <p:cNvPr id="8" name="Picture 7" descr="A diagram of a cloud&#10;&#10;Description automatically generated">
            <a:extLst>
              <a:ext uri="{FF2B5EF4-FFF2-40B4-BE49-F238E27FC236}">
                <a16:creationId xmlns:a16="http://schemas.microsoft.com/office/drawing/2014/main" id="{25E141E5-B6D3-896B-791D-995F8905E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525" y="920900"/>
            <a:ext cx="5763475" cy="5610190"/>
          </a:xfrm>
          <a:prstGeom prst="rect">
            <a:avLst/>
          </a:prstGeom>
        </p:spPr>
      </p:pic>
      <p:sp>
        <p:nvSpPr>
          <p:cNvPr id="9" name="Title 1">
            <a:extLst>
              <a:ext uri="{FF2B5EF4-FFF2-40B4-BE49-F238E27FC236}">
                <a16:creationId xmlns:a16="http://schemas.microsoft.com/office/drawing/2014/main" id="{D263A81D-1733-7FFF-D8F1-548C9A92689B}"/>
              </a:ext>
            </a:extLst>
          </p:cNvPr>
          <p:cNvSpPr txBox="1">
            <a:spLocks/>
          </p:cNvSpPr>
          <p:nvPr/>
        </p:nvSpPr>
        <p:spPr>
          <a:xfrm>
            <a:off x="7418018" y="1376780"/>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Output</a:t>
            </a:r>
          </a:p>
        </p:txBody>
      </p:sp>
    </p:spTree>
    <p:extLst>
      <p:ext uri="{BB962C8B-B14F-4D97-AF65-F5344CB8AC3E}">
        <p14:creationId xmlns:p14="http://schemas.microsoft.com/office/powerpoint/2010/main" val="354788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a:t>
            </a:r>
          </a:p>
        </p:txBody>
      </p:sp>
      <p:sp>
        <p:nvSpPr>
          <p:cNvPr id="4" name="Rectangle 1">
            <a:extLst>
              <a:ext uri="{FF2B5EF4-FFF2-40B4-BE49-F238E27FC236}">
                <a16:creationId xmlns:a16="http://schemas.microsoft.com/office/drawing/2014/main" id="{7DFB057E-797A-FE62-3717-59B866A9DB94}"/>
              </a:ext>
            </a:extLst>
          </p:cNvPr>
          <p:cNvSpPr>
            <a:spLocks noChangeArrowheads="1"/>
          </p:cNvSpPr>
          <p:nvPr/>
        </p:nvSpPr>
        <p:spPr bwMode="auto">
          <a:xfrm>
            <a:off x="339212" y="1443841"/>
            <a:ext cx="1173480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b="1">
                <a:latin typeface="Söhne"/>
              </a:rPr>
              <a:t>Validation Steps</a:t>
            </a:r>
            <a:r>
              <a:rPr lang="en-US" sz="2800">
                <a:latin typeface="Söhne"/>
              </a:rPr>
              <a:t>: </a:t>
            </a:r>
            <a:br>
              <a:rPr lang="en-US" sz="2800">
                <a:latin typeface="Söhne"/>
              </a:rPr>
            </a:br>
            <a:r>
              <a:rPr lang="en-US" sz="2800">
                <a:latin typeface="Söhne"/>
              </a:rPr>
              <a:t>	 - Check the mind map that was developed and make sure the core node 	   is " Cloud computing " .</a:t>
            </a:r>
            <a:br>
              <a:rPr lang="en-US" sz="2800">
                <a:latin typeface="Söhne"/>
              </a:rPr>
            </a:br>
            <a:r>
              <a:rPr lang="en-US" sz="2800">
                <a:latin typeface="Söhne"/>
              </a:rPr>
              <a:t> 	- Make sure the mind map doesn't contain any more unconnected 		  connections or thoughts.</a:t>
            </a:r>
            <a:br>
              <a:rPr lang="en-US" sz="2800">
                <a:latin typeface="Söhne"/>
              </a:rPr>
            </a:br>
            <a:br>
              <a:rPr lang="en-US" sz="2800">
                <a:latin typeface="Söhne"/>
              </a:rPr>
            </a:br>
            <a:endParaRPr lang="en-US" sz="2800">
              <a:latin typeface="Söhne"/>
            </a:endParaRPr>
          </a:p>
          <a:p>
            <a:pPr eaLnBrk="0" fontAlgn="base" hangingPunct="0">
              <a:spcBef>
                <a:spcPct val="0"/>
              </a:spcBef>
              <a:spcAft>
                <a:spcPct val="0"/>
              </a:spcAft>
            </a:pPr>
            <a:r>
              <a:rPr lang="en-US" sz="2800" b="1">
                <a:latin typeface="Söhne"/>
              </a:rPr>
              <a:t>Verification</a:t>
            </a:r>
            <a:r>
              <a:rPr lang="en-US" sz="2800">
                <a:latin typeface="Söhne"/>
              </a:rPr>
              <a:t>: The generated mind map precisely and completely captures the </a:t>
            </a:r>
            <a:br>
              <a:rPr lang="en-US" sz="2800">
                <a:latin typeface="Söhne"/>
              </a:rPr>
            </a:br>
            <a:r>
              <a:rPr lang="en-US" sz="2800">
                <a:latin typeface="Söhne"/>
              </a:rPr>
              <a:t>    		 single notion from the paragraph.</a:t>
            </a:r>
          </a:p>
        </p:txBody>
      </p:sp>
    </p:spTree>
    <p:extLst>
      <p:ext uri="{BB962C8B-B14F-4D97-AF65-F5344CB8AC3E}">
        <p14:creationId xmlns:p14="http://schemas.microsoft.com/office/powerpoint/2010/main" val="224091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a:t>
            </a:r>
          </a:p>
        </p:txBody>
      </p:sp>
      <p:sp>
        <p:nvSpPr>
          <p:cNvPr id="4" name="Rectangle 1">
            <a:extLst>
              <a:ext uri="{FF2B5EF4-FFF2-40B4-BE49-F238E27FC236}">
                <a16:creationId xmlns:a16="http://schemas.microsoft.com/office/drawing/2014/main" id="{C76C3110-5553-C9EE-BBE2-7C8FBC347EB3}"/>
              </a:ext>
            </a:extLst>
          </p:cNvPr>
          <p:cNvSpPr>
            <a:spLocks noChangeArrowheads="1"/>
          </p:cNvSpPr>
          <p:nvPr/>
        </p:nvSpPr>
        <p:spPr bwMode="auto">
          <a:xfrm>
            <a:off x="322005" y="1376781"/>
            <a:ext cx="115479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b="1">
                <a:latin typeface="Söhne"/>
              </a:rPr>
              <a:t>Experiment 2 : </a:t>
            </a:r>
            <a:r>
              <a:rPr lang="en-US" sz="2800">
                <a:latin typeface="Söhne"/>
              </a:rPr>
              <a:t>Input a document with multiple concepts and verify that the generated mind map accurately reflects all the concepts.</a:t>
            </a:r>
          </a:p>
          <a:p>
            <a:pPr marL="342900" indent="-342900" eaLnBrk="0" fontAlgn="base" hangingPunct="0">
              <a:spcBef>
                <a:spcPct val="0"/>
              </a:spcBef>
              <a:spcAft>
                <a:spcPct val="0"/>
              </a:spcAft>
              <a:buFont typeface="Arial" panose="020B0604020202020204" pitchFamily="34" charset="0"/>
              <a:buChar char="•"/>
            </a:pPr>
            <a:endParaRPr lang="en-US" sz="2800">
              <a:latin typeface="Söhne"/>
            </a:endParaRPr>
          </a:p>
          <a:p>
            <a:pPr eaLnBrk="0" fontAlgn="base" hangingPunct="0">
              <a:spcBef>
                <a:spcPct val="0"/>
              </a:spcBef>
              <a:spcAft>
                <a:spcPct val="0"/>
              </a:spcAft>
            </a:pPr>
            <a:endParaRPr lang="en-US" sz="2800">
              <a:latin typeface="Söhne"/>
            </a:endParaRPr>
          </a:p>
          <a:p>
            <a:pPr eaLnBrk="0" fontAlgn="base" hangingPunct="0">
              <a:spcBef>
                <a:spcPct val="0"/>
              </a:spcBef>
              <a:spcAft>
                <a:spcPct val="0"/>
              </a:spcAft>
            </a:pPr>
            <a:endParaRPr lang="en-US" sz="2800">
              <a:latin typeface="Söhne"/>
            </a:endParaRPr>
          </a:p>
          <a:p>
            <a:pPr eaLnBrk="0" fontAlgn="base" hangingPunct="0">
              <a:spcBef>
                <a:spcPct val="0"/>
              </a:spcBef>
              <a:spcAft>
                <a:spcPct val="0"/>
              </a:spcAft>
            </a:pPr>
            <a:r>
              <a:rPr lang="en-US" sz="2800" b="1">
                <a:latin typeface="Söhne"/>
              </a:rPr>
              <a:t>    Preparation</a:t>
            </a:r>
            <a:r>
              <a:rPr lang="en-US" sz="2800">
                <a:latin typeface="Söhne"/>
              </a:rPr>
              <a:t>: Create a complicated text with several levels of supporting </a:t>
            </a:r>
            <a:br>
              <a:rPr lang="en-US" sz="2800">
                <a:latin typeface="Söhne"/>
              </a:rPr>
            </a:br>
            <a:r>
              <a:rPr lang="en-US" sz="2800">
                <a:latin typeface="Söhne"/>
              </a:rPr>
              <a:t>    		      ideas, such as “Cloud Computing operations and examples"</a:t>
            </a:r>
          </a:p>
          <a:p>
            <a:pPr eaLnBrk="0" fontAlgn="base" hangingPunct="0">
              <a:spcBef>
                <a:spcPct val="0"/>
              </a:spcBef>
              <a:spcAft>
                <a:spcPct val="0"/>
              </a:spcAft>
            </a:pPr>
            <a:endParaRPr lang="en-US" sz="2800">
              <a:latin typeface="Söhne"/>
            </a:endParaRPr>
          </a:p>
        </p:txBody>
      </p:sp>
    </p:spTree>
    <p:extLst>
      <p:ext uri="{BB962C8B-B14F-4D97-AF65-F5344CB8AC3E}">
        <p14:creationId xmlns:p14="http://schemas.microsoft.com/office/powerpoint/2010/main" val="1901096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47090"/>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Results</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376083" y="1045080"/>
            <a:ext cx="564863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sz="1600">
                <a:latin typeface="Söhne"/>
              </a:rPr>
            </a:br>
            <a:endParaRPr lang="en-US" altLang="en-US" sz="1600">
              <a:latin typeface="Söhne"/>
            </a:endParaRPr>
          </a:p>
          <a:p>
            <a:pPr marL="342900" indent="-342900" eaLnBrk="0" fontAlgn="base" hangingPunct="0">
              <a:spcBef>
                <a:spcPct val="0"/>
              </a:spcBef>
              <a:spcAft>
                <a:spcPct val="0"/>
              </a:spcAft>
              <a:buFont typeface="Arial" panose="020B0604020202020204" pitchFamily="34" charset="0"/>
              <a:buChar char="•"/>
            </a:pPr>
            <a:r>
              <a:rPr lang="en-US" sz="1600">
                <a:latin typeface="Söhne"/>
              </a:rPr>
              <a:t>Cloud computing revolutionizes how we store and manage data, operating through three primary components: Infrastructure as a Service (IaaS), Platform as a Service (PaaS), and Software as a Service (SaaS). IaaS, akin to leasing computers and storage via the internet, is exemplified by industry leaders such as Amazon Web Services and Microsoft Azure. These services provide access to computing resources and storage on-demand. PaaS is tailored for software developers, offering them the requisite tools and platforms to design, test, and deploy applications. Notable examples of PaaS include Google App Engine and Heroku, streamlining the app development process. SaaS, on the other hand, delivers accessible online software like Gmail and Microsoft Office 365, offering ready-to-use applications directly via the internet. These three segments function distinctly, catering to varied user needs and organizational requirements, fostering a new era of flexible and scalable computing solutions.</a:t>
            </a:r>
            <a:br>
              <a:rPr lang="en-US" sz="1600">
                <a:latin typeface="Söhne"/>
              </a:rPr>
            </a:br>
            <a:br>
              <a:rPr lang="en-US" altLang="en-US" sz="1600">
                <a:solidFill>
                  <a:prstClr val="black"/>
                </a:solidFill>
                <a:latin typeface="Söhne"/>
              </a:rPr>
            </a:br>
            <a:endParaRPr lang="en-US" altLang="en-US" sz="1600">
              <a:solidFill>
                <a:prstClr val="black"/>
              </a:solidFill>
              <a:latin typeface="Söhne"/>
            </a:endParaRPr>
          </a:p>
        </p:txBody>
      </p:sp>
      <p:sp>
        <p:nvSpPr>
          <p:cNvPr id="4" name="Title 1">
            <a:extLst>
              <a:ext uri="{FF2B5EF4-FFF2-40B4-BE49-F238E27FC236}">
                <a16:creationId xmlns:a16="http://schemas.microsoft.com/office/drawing/2014/main" id="{7E5FCEBA-12E3-8279-D64E-284A34E86628}"/>
              </a:ext>
            </a:extLst>
          </p:cNvPr>
          <p:cNvSpPr txBox="1">
            <a:spLocks/>
          </p:cNvSpPr>
          <p:nvPr/>
        </p:nvSpPr>
        <p:spPr>
          <a:xfrm>
            <a:off x="1359356" y="826678"/>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Input paragraph</a:t>
            </a:r>
          </a:p>
        </p:txBody>
      </p:sp>
      <p:pic>
        <p:nvPicPr>
          <p:cNvPr id="10" name="Picture 9" descr="A diagram of a cloud computing system&#10;&#10;Description automatically generated">
            <a:extLst>
              <a:ext uri="{FF2B5EF4-FFF2-40B4-BE49-F238E27FC236}">
                <a16:creationId xmlns:a16="http://schemas.microsoft.com/office/drawing/2014/main" id="{1E2B65BF-38FF-2DBF-DB07-12D3385EF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070" y="1045080"/>
            <a:ext cx="5572337" cy="5509443"/>
          </a:xfrm>
          <a:prstGeom prst="rect">
            <a:avLst/>
          </a:prstGeom>
        </p:spPr>
      </p:pic>
      <p:sp>
        <p:nvSpPr>
          <p:cNvPr id="11" name="Title 1">
            <a:extLst>
              <a:ext uri="{FF2B5EF4-FFF2-40B4-BE49-F238E27FC236}">
                <a16:creationId xmlns:a16="http://schemas.microsoft.com/office/drawing/2014/main" id="{75DE0848-952C-8994-BBE2-6C1C5A17FD2F}"/>
              </a:ext>
            </a:extLst>
          </p:cNvPr>
          <p:cNvSpPr txBox="1">
            <a:spLocks/>
          </p:cNvSpPr>
          <p:nvPr/>
        </p:nvSpPr>
        <p:spPr>
          <a:xfrm>
            <a:off x="7315343" y="826678"/>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Output</a:t>
            </a:r>
          </a:p>
        </p:txBody>
      </p:sp>
    </p:spTree>
    <p:extLst>
      <p:ext uri="{BB962C8B-B14F-4D97-AF65-F5344CB8AC3E}">
        <p14:creationId xmlns:p14="http://schemas.microsoft.com/office/powerpoint/2010/main" val="3208598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4277425" y="326617"/>
            <a:ext cx="4402341" cy="455070"/>
          </a:xfrm>
        </p:spPr>
        <p:txBody>
          <a:bodyPr anchor="t">
            <a:normAutofit fontScale="90000"/>
          </a:bodyPr>
          <a:lstStyle/>
          <a:p>
            <a:pPr algn="ctr"/>
            <a:r>
              <a:rPr lang="en-US" sz="4000" b="1"/>
              <a:t>WHAT IS </a:t>
            </a:r>
            <a:r>
              <a:rPr lang="en-US" sz="4000" b="1" err="1"/>
              <a:t>BloomQuest</a:t>
            </a:r>
            <a:r>
              <a:rPr lang="en-US" sz="4000" b="1"/>
              <a:t>?</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9" name="Picture 8" descr="A black and red logo&#10;&#10;Description automatically generated">
            <a:extLst>
              <a:ext uri="{FF2B5EF4-FFF2-40B4-BE49-F238E27FC236}">
                <a16:creationId xmlns:a16="http://schemas.microsoft.com/office/drawing/2014/main" id="{C65EA09F-B567-DD01-4435-F19CD2899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11" name="TextBox 10">
            <a:extLst>
              <a:ext uri="{FF2B5EF4-FFF2-40B4-BE49-F238E27FC236}">
                <a16:creationId xmlns:a16="http://schemas.microsoft.com/office/drawing/2014/main" id="{B258B7C7-D91A-5CB3-611E-DC1552E0C71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6" name="TextBox 5">
            <a:extLst>
              <a:ext uri="{FF2B5EF4-FFF2-40B4-BE49-F238E27FC236}">
                <a16:creationId xmlns:a16="http://schemas.microsoft.com/office/drawing/2014/main" id="{DBA1122B-C39E-AB98-5401-18DF8B74E62D}"/>
              </a:ext>
            </a:extLst>
          </p:cNvPr>
          <p:cNvSpPr txBox="1"/>
          <p:nvPr/>
        </p:nvSpPr>
        <p:spPr>
          <a:xfrm>
            <a:off x="623622" y="1137685"/>
            <a:ext cx="11454325" cy="5196166"/>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800"/>
              <a:t>Personalized self-learning system incorporating Bloom's Taxonomy.</a:t>
            </a:r>
          </a:p>
          <a:p>
            <a:pPr marL="457200" indent="-457200">
              <a:lnSpc>
                <a:spcPct val="150000"/>
              </a:lnSpc>
              <a:buFont typeface="Wingdings" panose="05000000000000000000" pitchFamily="2" charset="2"/>
              <a:buChar char="Ø"/>
            </a:pPr>
            <a:r>
              <a:rPr lang="en-US" sz="2800"/>
              <a:t>Empowering students to identify cognitive levels and develop skills.</a:t>
            </a:r>
          </a:p>
          <a:p>
            <a:pPr>
              <a:lnSpc>
                <a:spcPct val="150000"/>
              </a:lnSpc>
            </a:pPr>
            <a:r>
              <a:rPr lang="en-US" sz="2800" b="1"/>
              <a:t>Key Features:</a:t>
            </a:r>
          </a:p>
          <a:p>
            <a:pPr marL="514350" indent="-514350">
              <a:lnSpc>
                <a:spcPct val="150000"/>
              </a:lnSpc>
              <a:buFont typeface="+mj-lt"/>
              <a:buAutoNum type="arabicPeriod"/>
            </a:pPr>
            <a:r>
              <a:rPr lang="en-US" sz="2800"/>
              <a:t>Performance tracking and insights for each module.</a:t>
            </a:r>
          </a:p>
          <a:p>
            <a:pPr marL="514350" indent="-514350">
              <a:lnSpc>
                <a:spcPct val="150000"/>
              </a:lnSpc>
              <a:buFont typeface="+mj-lt"/>
              <a:buAutoNum type="arabicPeriod"/>
            </a:pPr>
            <a:r>
              <a:rPr lang="en-US" sz="2800"/>
              <a:t>Mind map generation based on student-uploaded study materials as the foundation.</a:t>
            </a:r>
          </a:p>
          <a:p>
            <a:pPr marL="514350" indent="-514350">
              <a:lnSpc>
                <a:spcPct val="150000"/>
              </a:lnSpc>
              <a:buFont typeface="+mj-lt"/>
              <a:buAutoNum type="arabicPeriod"/>
            </a:pPr>
            <a:r>
              <a:rPr lang="en-US" sz="2800"/>
              <a:t>Advanced search functionality for extended learning.</a:t>
            </a:r>
          </a:p>
          <a:p>
            <a:pPr marL="514350" indent="-514350">
              <a:lnSpc>
                <a:spcPct val="150000"/>
              </a:lnSpc>
              <a:buFont typeface="+mj-lt"/>
              <a:buAutoNum type="arabicPeriod"/>
            </a:pPr>
            <a:r>
              <a:rPr lang="en-US" sz="2800"/>
              <a:t>Quizzes based on Bloom's Taxonomy.</a:t>
            </a:r>
            <a:endParaRPr lang="en-US"/>
          </a:p>
        </p:txBody>
      </p:sp>
    </p:spTree>
    <p:extLst>
      <p:ext uri="{BB962C8B-B14F-4D97-AF65-F5344CB8AC3E}">
        <p14:creationId xmlns:p14="http://schemas.microsoft.com/office/powerpoint/2010/main" val="3137551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a:t>
            </a:r>
          </a:p>
        </p:txBody>
      </p:sp>
      <p:sp>
        <p:nvSpPr>
          <p:cNvPr id="4" name="Rectangle 1">
            <a:extLst>
              <a:ext uri="{FF2B5EF4-FFF2-40B4-BE49-F238E27FC236}">
                <a16:creationId xmlns:a16="http://schemas.microsoft.com/office/drawing/2014/main" id="{5B0FB8F6-F3A2-039E-0979-A11EA48D5847}"/>
              </a:ext>
            </a:extLst>
          </p:cNvPr>
          <p:cNvSpPr>
            <a:spLocks noChangeArrowheads="1"/>
          </p:cNvSpPr>
          <p:nvPr/>
        </p:nvSpPr>
        <p:spPr bwMode="auto">
          <a:xfrm>
            <a:off x="258094" y="1046859"/>
            <a:ext cx="11933906"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eaLnBrk="0" fontAlgn="base" hangingPunct="0">
              <a:spcBef>
                <a:spcPct val="0"/>
              </a:spcBef>
              <a:spcAft>
                <a:spcPct val="0"/>
              </a:spcAft>
            </a:pPr>
            <a:r>
              <a:rPr lang="en-US" sz="2800" b="1">
                <a:latin typeface="Söhne"/>
              </a:rPr>
              <a:t>Validation Steps</a:t>
            </a:r>
            <a:r>
              <a:rPr lang="en-US" sz="2800">
                <a:latin typeface="Söhne"/>
              </a:rPr>
              <a:t>:</a:t>
            </a:r>
          </a:p>
          <a:p>
            <a:pPr eaLnBrk="0" fontAlgn="base" hangingPunct="0">
              <a:spcBef>
                <a:spcPct val="0"/>
              </a:spcBef>
              <a:spcAft>
                <a:spcPct val="0"/>
              </a:spcAft>
            </a:pPr>
            <a:r>
              <a:rPr lang="en-US" sz="2800">
                <a:latin typeface="Söhne"/>
              </a:rPr>
              <a:t> 	- Make sure the created mind map properly captures all the sub-concepts 	  and establishes a hierarchical structure by carefully going through it.</a:t>
            </a:r>
          </a:p>
          <a:p>
            <a:pPr eaLnBrk="0" fontAlgn="base" hangingPunct="0">
              <a:spcBef>
                <a:spcPct val="0"/>
              </a:spcBef>
              <a:spcAft>
                <a:spcPct val="0"/>
              </a:spcAft>
            </a:pPr>
            <a:r>
              <a:rPr lang="en-US" sz="2800">
                <a:latin typeface="Söhne"/>
              </a:rPr>
              <a:t> 	- Verify that the mind map accurately depicts the connections between 	  the primary concepts and their supporting notions.</a:t>
            </a:r>
            <a:br>
              <a:rPr lang="en-US" sz="2800">
                <a:latin typeface="Söhne"/>
              </a:rPr>
            </a:br>
            <a:br>
              <a:rPr lang="en-US" sz="2800">
                <a:latin typeface="Söhne"/>
              </a:rPr>
            </a:br>
            <a:endParaRPr lang="en-US" sz="2800">
              <a:latin typeface="Söhne"/>
            </a:endParaRPr>
          </a:p>
          <a:p>
            <a:pPr eaLnBrk="0" fontAlgn="base" hangingPunct="0">
              <a:spcBef>
                <a:spcPct val="0"/>
              </a:spcBef>
              <a:spcAft>
                <a:spcPct val="0"/>
              </a:spcAft>
            </a:pPr>
            <a:r>
              <a:rPr lang="en-US" sz="2800" b="1">
                <a:latin typeface="Söhne"/>
              </a:rPr>
              <a:t>Verification</a:t>
            </a:r>
            <a:r>
              <a:rPr lang="en-US" sz="2800">
                <a:latin typeface="Söhne"/>
              </a:rPr>
              <a:t>: The created mind map properly captures all the sub-concepts and 		establishes a hierarchical structure by carefully going through it.</a:t>
            </a:r>
          </a:p>
          <a:p>
            <a:pPr eaLnBrk="0" fontAlgn="base" hangingPunct="0">
              <a:spcBef>
                <a:spcPct val="0"/>
              </a:spcBef>
              <a:spcAft>
                <a:spcPct val="0"/>
              </a:spcAft>
            </a:pPr>
            <a:endParaRPr lang="en-US" sz="2800">
              <a:latin typeface="Söhne"/>
            </a:endParaRPr>
          </a:p>
          <a:p>
            <a:pPr eaLnBrk="0" fontAlgn="base" hangingPunct="0">
              <a:spcBef>
                <a:spcPct val="0"/>
              </a:spcBef>
              <a:spcAft>
                <a:spcPct val="0"/>
              </a:spcAft>
            </a:pPr>
            <a:br>
              <a:rPr lang="en-US" sz="2800">
                <a:latin typeface="Söhne"/>
              </a:rPr>
            </a:b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311861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EXPERIMENTS</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447367" y="2091070"/>
            <a:ext cx="1154798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800" b="1">
                <a:latin typeface="Söhne"/>
              </a:rPr>
              <a:t>Experiment 3 : </a:t>
            </a:r>
            <a:r>
              <a:rPr lang="en-US" sz="2800">
                <a:latin typeface="Söhne"/>
              </a:rPr>
              <a:t>Input a document with a large text and verify that the generated mind map does include the information</a:t>
            </a:r>
            <a:br>
              <a:rPr lang="en-US" sz="2800">
                <a:latin typeface="Söhne"/>
              </a:rPr>
            </a:b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107145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2280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Results</a:t>
            </a:r>
          </a:p>
        </p:txBody>
      </p:sp>
      <p:sp>
        <p:nvSpPr>
          <p:cNvPr id="3" name="Rectangle 1">
            <a:extLst>
              <a:ext uri="{FF2B5EF4-FFF2-40B4-BE49-F238E27FC236}">
                <a16:creationId xmlns:a16="http://schemas.microsoft.com/office/drawing/2014/main" id="{E2DC41FA-AEB0-998B-C010-F53FCEA06745}"/>
              </a:ext>
            </a:extLst>
          </p:cNvPr>
          <p:cNvSpPr>
            <a:spLocks noChangeArrowheads="1"/>
          </p:cNvSpPr>
          <p:nvPr/>
        </p:nvSpPr>
        <p:spPr bwMode="auto">
          <a:xfrm>
            <a:off x="701659" y="1489401"/>
            <a:ext cx="275303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a:latin typeface="Söhne"/>
            </a:endParaRPr>
          </a:p>
          <a:p>
            <a:pPr marL="342900" indent="-342900" eaLnBrk="0" fontAlgn="base" hangingPunct="0">
              <a:spcBef>
                <a:spcPct val="0"/>
              </a:spcBef>
              <a:spcAft>
                <a:spcPct val="0"/>
              </a:spcAft>
              <a:buFont typeface="Arial" panose="020B0604020202020204" pitchFamily="34" charset="0"/>
              <a:buChar char="•"/>
            </a:pPr>
            <a:r>
              <a:rPr lang="en-US" sz="2400">
                <a:latin typeface="Söhne"/>
              </a:rPr>
              <a:t>Input pdf that contains about Software Development Life Cycle.</a:t>
            </a:r>
            <a:br>
              <a:rPr lang="en-US" sz="2800">
                <a:latin typeface="Söhne"/>
              </a:rPr>
            </a:br>
            <a:br>
              <a:rPr lang="en-US" altLang="en-US" sz="2800">
                <a:solidFill>
                  <a:prstClr val="black"/>
                </a:solidFill>
                <a:latin typeface="Söhne"/>
              </a:rPr>
            </a:br>
            <a:endParaRPr lang="en-US" altLang="en-US" sz="2800">
              <a:solidFill>
                <a:prstClr val="black"/>
              </a:solidFill>
              <a:latin typeface="Söhne"/>
            </a:endParaRPr>
          </a:p>
        </p:txBody>
      </p:sp>
      <p:pic>
        <p:nvPicPr>
          <p:cNvPr id="5" name="Picture 4">
            <a:extLst>
              <a:ext uri="{FF2B5EF4-FFF2-40B4-BE49-F238E27FC236}">
                <a16:creationId xmlns:a16="http://schemas.microsoft.com/office/drawing/2014/main" id="{98E601D0-7EA8-2D16-A137-AAC26AF0BBD4}"/>
              </a:ext>
            </a:extLst>
          </p:cNvPr>
          <p:cNvPicPr>
            <a:picLocks noChangeAspect="1"/>
          </p:cNvPicPr>
          <p:nvPr/>
        </p:nvPicPr>
        <p:blipFill>
          <a:blip r:embed="rId2"/>
          <a:stretch>
            <a:fillRect/>
          </a:stretch>
        </p:blipFill>
        <p:spPr>
          <a:xfrm>
            <a:off x="4656922" y="988743"/>
            <a:ext cx="7367929" cy="5481330"/>
          </a:xfrm>
          <a:prstGeom prst="rect">
            <a:avLst/>
          </a:prstGeom>
        </p:spPr>
      </p:pic>
      <p:sp>
        <p:nvSpPr>
          <p:cNvPr id="7" name="Title 1">
            <a:extLst>
              <a:ext uri="{FF2B5EF4-FFF2-40B4-BE49-F238E27FC236}">
                <a16:creationId xmlns:a16="http://schemas.microsoft.com/office/drawing/2014/main" id="{0D8CADF8-F66C-1208-A2BF-9161B9A363F6}"/>
              </a:ext>
            </a:extLst>
          </p:cNvPr>
          <p:cNvSpPr txBox="1">
            <a:spLocks/>
          </p:cNvSpPr>
          <p:nvPr/>
        </p:nvSpPr>
        <p:spPr>
          <a:xfrm>
            <a:off x="6913520" y="756101"/>
            <a:ext cx="3682085" cy="600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t>Output </a:t>
            </a:r>
          </a:p>
        </p:txBody>
      </p:sp>
    </p:spTree>
    <p:extLst>
      <p:ext uri="{BB962C8B-B14F-4D97-AF65-F5344CB8AC3E}">
        <p14:creationId xmlns:p14="http://schemas.microsoft.com/office/powerpoint/2010/main" val="1808291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0FE90E8-5E17-909C-F247-6C9C4E9F2C66}"/>
              </a:ext>
            </a:extLst>
          </p:cNvPr>
          <p:cNvSpPr txBox="1">
            <a:spLocks/>
          </p:cNvSpPr>
          <p:nvPr/>
        </p:nvSpPr>
        <p:spPr>
          <a:xfrm>
            <a:off x="4692462" y="122314"/>
            <a:ext cx="2696309" cy="496218"/>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KEY FINDINGS</a:t>
            </a:r>
          </a:p>
        </p:txBody>
      </p:sp>
      <p:sp>
        <p:nvSpPr>
          <p:cNvPr id="5" name="TextBox 4">
            <a:extLst>
              <a:ext uri="{FF2B5EF4-FFF2-40B4-BE49-F238E27FC236}">
                <a16:creationId xmlns:a16="http://schemas.microsoft.com/office/drawing/2014/main" id="{B365B0B1-552C-3D82-A4AC-11225DC7BD94}"/>
              </a:ext>
            </a:extLst>
          </p:cNvPr>
          <p:cNvSpPr txBox="1"/>
          <p:nvPr/>
        </p:nvSpPr>
        <p:spPr>
          <a:xfrm>
            <a:off x="314730" y="867529"/>
            <a:ext cx="11451771" cy="5122941"/>
          </a:xfrm>
          <a:prstGeom prst="rect">
            <a:avLst/>
          </a:prstGeom>
          <a:noFill/>
        </p:spPr>
        <p:txBody>
          <a:bodyPr wrap="square">
            <a:spAutoFit/>
          </a:bodyPr>
          <a:lstStyle/>
          <a:p>
            <a:pPr marL="514350" indent="-514350">
              <a:lnSpc>
                <a:spcPct val="150000"/>
              </a:lnSpc>
              <a:buFont typeface="+mj-lt"/>
              <a:buAutoNum type="arabicPeriod"/>
            </a:pPr>
            <a:r>
              <a:rPr lang="en-US" sz="2000"/>
              <a:t>One key finding would be the completeness of the mind map. It involves assessing whether the mind map encapsulates all relevant subtopics and details associated with the concept provided in the input paragraph.</a:t>
            </a:r>
            <a:br>
              <a:rPr lang="en-US" sz="2000"/>
            </a:br>
            <a:endParaRPr lang="en-US" sz="2000"/>
          </a:p>
          <a:p>
            <a:pPr marL="514350" indent="-514350">
              <a:lnSpc>
                <a:spcPct val="150000"/>
              </a:lnSpc>
              <a:buFont typeface="+mj-lt"/>
              <a:buAutoNum type="arabicPeriod"/>
            </a:pPr>
            <a:r>
              <a:rPr lang="en-US" sz="2000"/>
              <a:t>The crucial aspect lies in evaluating the quality of the visual representation, assessing the clarity of relationships, information organization, and the ease of comprehending the hierarchy within the mind map for enhanced accessibility and understanding of the concept.</a:t>
            </a:r>
            <a:br>
              <a:rPr lang="en-US" sz="2000"/>
            </a:br>
            <a:endParaRPr lang="en-US" sz="2000"/>
          </a:p>
          <a:p>
            <a:pPr marL="514350" indent="-514350">
              <a:lnSpc>
                <a:spcPct val="150000"/>
              </a:lnSpc>
              <a:buFont typeface="+mj-lt"/>
              <a:buAutoNum type="arabicPeriod"/>
            </a:pPr>
            <a:r>
              <a:rPr lang="en-US" sz="2000"/>
              <a:t>Another key finding would be assessing the accuracy of the mind map in reflecting the central concept from the input paragraph. If the system accurately captures and represents the key points, relationships, and subtopics of the concept in the mind map.</a:t>
            </a:r>
          </a:p>
        </p:txBody>
      </p:sp>
    </p:spTree>
    <p:extLst>
      <p:ext uri="{BB962C8B-B14F-4D97-AF65-F5344CB8AC3E}">
        <p14:creationId xmlns:p14="http://schemas.microsoft.com/office/powerpoint/2010/main" val="3057207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B64998-E572-9DF0-725E-593EEEF62A17}"/>
              </a:ext>
            </a:extLst>
          </p:cNvPr>
          <p:cNvSpPr/>
          <p:nvPr/>
        </p:nvSpPr>
        <p:spPr>
          <a:xfrm>
            <a:off x="3200400" y="6470073"/>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IT20133504</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err="1">
                <a:ln>
                  <a:noFill/>
                </a:ln>
                <a:solidFill>
                  <a:prstClr val="black"/>
                </a:solidFill>
                <a:effectLst/>
                <a:uLnTx/>
                <a:uFillTx/>
                <a:latin typeface="Cambria"/>
                <a:ea typeface="+mn-ea"/>
                <a:cs typeface="+mn-cs"/>
              </a:rPr>
              <a:t>Weerasekara</a:t>
            </a:r>
            <a:r>
              <a:rPr kumimoji="0" lang="en-US" sz="1800" b="1" i="0" u="none" strike="noStrike" kern="0" cap="none" spc="0" normalizeH="0" baseline="0" noProof="0">
                <a:ln>
                  <a:noFill/>
                </a:ln>
                <a:solidFill>
                  <a:prstClr val="black"/>
                </a:solidFill>
                <a:effectLst/>
                <a:uLnTx/>
                <a:uFillTx/>
                <a:latin typeface="Cambria"/>
                <a:ea typeface="+mn-ea"/>
                <a:cs typeface="+mn-cs"/>
              </a:rPr>
              <a:t> N.N.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2F6272BF-A0B2-EC15-24B8-8ED502FA694F}"/>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3" name="Rectangle 1">
            <a:extLst>
              <a:ext uri="{FF2B5EF4-FFF2-40B4-BE49-F238E27FC236}">
                <a16:creationId xmlns:a16="http://schemas.microsoft.com/office/drawing/2014/main" id="{377B76DD-B7E2-237A-D2A5-0893408BC5FA}"/>
              </a:ext>
            </a:extLst>
          </p:cNvPr>
          <p:cNvSpPr>
            <a:spLocks noChangeArrowheads="1"/>
          </p:cNvSpPr>
          <p:nvPr/>
        </p:nvSpPr>
        <p:spPr bwMode="auto">
          <a:xfrm>
            <a:off x="304800" y="948475"/>
            <a:ext cx="11887200" cy="723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2800" b="1">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Performance: </a:t>
            </a:r>
            <a:r>
              <a:rPr lang="en-US" altLang="en-US" sz="2800">
                <a:solidFill>
                  <a:prstClr val="black"/>
                </a:solidFill>
                <a:latin typeface="Söhne"/>
              </a:rPr>
              <a:t>The system process text and generate mind maps in a reasonable time frame.</a:t>
            </a:r>
            <a:br>
              <a:rPr lang="en-US" altLang="en-US" sz="2800">
                <a:solidFill>
                  <a:prstClr val="black"/>
                </a:solidFill>
                <a:latin typeface="Söhne"/>
              </a:rPr>
            </a:br>
            <a:r>
              <a:rPr lang="en-US" altLang="en-US" sz="2800" b="1">
                <a:solidFill>
                  <a:schemeClr val="accent1">
                    <a:lumMod val="75000"/>
                  </a:schemeClr>
                </a:solidFill>
                <a:latin typeface="Söhne"/>
              </a:rPr>
              <a:t>Splitting into Spans: </a:t>
            </a:r>
            <a:r>
              <a:rPr lang="en-US" altLang="en-US" sz="2400">
                <a:solidFill>
                  <a:prstClr val="black"/>
                </a:solidFill>
                <a:latin typeface="Söhne"/>
              </a:rPr>
              <a:t>When you have a long text, it can be challenging for the program to work with the whole thing at once. So, I implemented a function, you break the long text into smaller parts called "spans." Each span covers a chunk of the long text, and these spans overlap a little bit to make sure no information is missed.</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Accuracy</a:t>
            </a:r>
            <a:r>
              <a:rPr lang="en-US" altLang="en-US" sz="2800">
                <a:solidFill>
                  <a:prstClr val="black"/>
                </a:solidFill>
                <a:latin typeface="Söhne"/>
              </a:rPr>
              <a:t>: Entity recognition and relation classification more accurate, it ensure the quality of the mind map.</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r>
              <a:rPr lang="en-US" altLang="en-US" sz="2800" b="1">
                <a:solidFill>
                  <a:prstClr val="black"/>
                </a:solidFill>
                <a:latin typeface="Söhne"/>
              </a:rPr>
              <a:t>Scalability</a:t>
            </a:r>
            <a:r>
              <a:rPr lang="en-US" altLang="en-US" sz="2800">
                <a:solidFill>
                  <a:prstClr val="black"/>
                </a:solidFill>
                <a:latin typeface="Söhne"/>
              </a:rPr>
              <a:t>: The system handle both small and large pdf study materials.</a:t>
            </a:r>
            <a:br>
              <a:rPr lang="en-US" altLang="en-US" sz="2800">
                <a:solidFill>
                  <a:prstClr val="black"/>
                </a:solidFill>
                <a:latin typeface="Söhne"/>
              </a:rPr>
            </a:br>
            <a:endParaRPr lang="en-US" altLang="en-US" sz="2800">
              <a:solidFill>
                <a:prstClr val="black"/>
              </a:solidFill>
              <a:latin typeface="Söhne"/>
            </a:endParaRPr>
          </a:p>
          <a:p>
            <a:pPr marL="457200" indent="-457200" eaLnBrk="0" fontAlgn="base" hangingPunct="0">
              <a:spcBef>
                <a:spcPct val="0"/>
              </a:spcBef>
              <a:spcAft>
                <a:spcPct val="0"/>
              </a:spcAft>
              <a:buFont typeface="Arial" panose="020B0604020202020204" pitchFamily="34" charset="0"/>
              <a:buChar char="•"/>
            </a:pPr>
            <a:endParaRPr lang="en-US" altLang="en-US" sz="2800">
              <a:solidFill>
                <a:prstClr val="black"/>
              </a:solidFill>
              <a:latin typeface="Söhne"/>
            </a:endParaRPr>
          </a:p>
          <a:p>
            <a:pPr lvl="1" eaLnBrk="0" fontAlgn="base" hangingPunct="0">
              <a:spcBef>
                <a:spcPct val="0"/>
              </a:spcBef>
              <a:spcAft>
                <a:spcPct val="0"/>
              </a:spcAft>
            </a:pPr>
            <a:br>
              <a:rPr lang="en-US" altLang="en-US" sz="2800">
                <a:solidFill>
                  <a:prstClr val="black"/>
                </a:solidFill>
                <a:latin typeface="Söhne"/>
              </a:rPr>
            </a:br>
            <a:br>
              <a:rPr lang="en-US" altLang="en-US" sz="2800">
                <a:solidFill>
                  <a:prstClr val="black"/>
                </a:solidFill>
                <a:latin typeface="Söhne"/>
              </a:rPr>
            </a:br>
            <a:endParaRPr lang="en-US" altLang="en-US" sz="2800">
              <a:solidFill>
                <a:prstClr val="black"/>
              </a:solidFill>
              <a:latin typeface="Söhne"/>
            </a:endParaRPr>
          </a:p>
        </p:txBody>
      </p:sp>
    </p:spTree>
    <p:extLst>
      <p:ext uri="{BB962C8B-B14F-4D97-AF65-F5344CB8AC3E}">
        <p14:creationId xmlns:p14="http://schemas.microsoft.com/office/powerpoint/2010/main" val="3564127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IT20133368 | Wijayasena w.d.n.d.t</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Data Science</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pic>
        <p:nvPicPr>
          <p:cNvPr id="3" name="Picture 2" descr="A person in a suit and tie&#10;&#10;Description automatically generated with medium confidence">
            <a:extLst>
              <a:ext uri="{FF2B5EF4-FFF2-40B4-BE49-F238E27FC236}">
                <a16:creationId xmlns:a16="http://schemas.microsoft.com/office/drawing/2014/main" id="{4919EC1B-0020-E493-7F86-480F1E4B4F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4229" y="0"/>
            <a:ext cx="2307771" cy="2417736"/>
          </a:xfrm>
          <a:prstGeom prst="rect">
            <a:avLst/>
          </a:prstGeom>
        </p:spPr>
      </p:pic>
      <p:sp>
        <p:nvSpPr>
          <p:cNvPr id="6" name="Rectangle 5">
            <a:extLst>
              <a:ext uri="{FF2B5EF4-FFF2-40B4-BE49-F238E27FC236}">
                <a16:creationId xmlns:a16="http://schemas.microsoft.com/office/drawing/2014/main" id="{0D6E7D7A-0635-4D9F-CF08-8EFC6CF47309}"/>
              </a:ext>
            </a:extLst>
          </p:cNvPr>
          <p:cNvSpPr/>
          <p:nvPr/>
        </p:nvSpPr>
        <p:spPr>
          <a:xfrm>
            <a:off x="234244" y="528763"/>
            <a:ext cx="8610600" cy="1569660"/>
          </a:xfrm>
          <a:prstGeom prst="rect">
            <a:avLst/>
          </a:prstGeom>
          <a:noFill/>
        </p:spPr>
        <p:txBody>
          <a:bodyPr wrap="square" lIns="91440" tIns="45720" rIns="91440" bIns="45720">
            <a:spAutoFit/>
          </a:bodyPr>
          <a:lstStyle/>
          <a:p>
            <a:pPr algn="ctr"/>
            <a:r>
              <a:rPr lang="en-US" sz="4800" b="0" cap="none" spc="0">
                <a:ln w="0"/>
                <a:solidFill>
                  <a:schemeClr val="accent1"/>
                </a:solidFill>
                <a:effectLst>
                  <a:outerShdw blurRad="38100" dist="25400" dir="5400000" algn="ctr" rotWithShape="0">
                    <a:srgbClr val="6E747A">
                      <a:alpha val="43000"/>
                    </a:srgbClr>
                  </a:outerShdw>
                </a:effectLst>
              </a:rPr>
              <a:t>RESOURCES RECOMMENDATION SYSTEM</a:t>
            </a:r>
          </a:p>
        </p:txBody>
      </p:sp>
    </p:spTree>
    <p:extLst>
      <p:ext uri="{BB962C8B-B14F-4D97-AF65-F5344CB8AC3E}">
        <p14:creationId xmlns:p14="http://schemas.microsoft.com/office/powerpoint/2010/main" val="1949369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1729-FB1B-1B1C-190B-6C1DA6D7156F}"/>
              </a:ext>
            </a:extLst>
          </p:cNvPr>
          <p:cNvSpPr txBox="1">
            <a:spLocks/>
          </p:cNvSpPr>
          <p:nvPr/>
        </p:nvSpPr>
        <p:spPr>
          <a:xfrm>
            <a:off x="2165166" y="444754"/>
            <a:ext cx="5010598" cy="68690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RESEACRH PROBLEM</a:t>
            </a:r>
          </a:p>
        </p:txBody>
      </p:sp>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extBox 3">
            <a:extLst>
              <a:ext uri="{FF2B5EF4-FFF2-40B4-BE49-F238E27FC236}">
                <a16:creationId xmlns:a16="http://schemas.microsoft.com/office/drawing/2014/main" id="{77CD5884-AE9F-95B8-F1E3-BE0C7C66EEA0}"/>
              </a:ext>
            </a:extLst>
          </p:cNvPr>
          <p:cNvSpPr txBox="1"/>
          <p:nvPr/>
        </p:nvSpPr>
        <p:spPr>
          <a:xfrm>
            <a:off x="483588" y="1370237"/>
            <a:ext cx="7593755" cy="1200329"/>
          </a:xfrm>
          <a:prstGeom prst="rect">
            <a:avLst/>
          </a:prstGeom>
          <a:noFill/>
        </p:spPr>
        <p:txBody>
          <a:bodyPr wrap="square" rtlCol="0">
            <a:spAutoFit/>
          </a:bodyPr>
          <a:lstStyle/>
          <a:p>
            <a:pPr algn="just"/>
            <a:r>
              <a:rPr lang="en-US" sz="2400"/>
              <a:t>How can university students find more relevant extra study resources that suite to their level and their preferences while doing self-studies?</a:t>
            </a:r>
          </a:p>
        </p:txBody>
      </p:sp>
      <p:pic>
        <p:nvPicPr>
          <p:cNvPr id="9" name="Picture 8" descr="A yellow emoji with a black background&#10;&#10;Description automatically generated">
            <a:extLst>
              <a:ext uri="{FF2B5EF4-FFF2-40B4-BE49-F238E27FC236}">
                <a16:creationId xmlns:a16="http://schemas.microsoft.com/office/drawing/2014/main" id="{1B5AED2B-D3BB-AA16-717E-124F7AF15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3112" y="624824"/>
            <a:ext cx="945688" cy="1013659"/>
          </a:xfrm>
          <a:prstGeom prst="rect">
            <a:avLst/>
          </a:prstGeom>
        </p:spPr>
      </p:pic>
      <p:sp>
        <p:nvSpPr>
          <p:cNvPr id="5" name="TextBox 4">
            <a:extLst>
              <a:ext uri="{FF2B5EF4-FFF2-40B4-BE49-F238E27FC236}">
                <a16:creationId xmlns:a16="http://schemas.microsoft.com/office/drawing/2014/main" id="{B821BF50-3509-4454-10B4-D728ED655480}"/>
              </a:ext>
            </a:extLst>
          </p:cNvPr>
          <p:cNvSpPr txBox="1"/>
          <p:nvPr/>
        </p:nvSpPr>
        <p:spPr>
          <a:xfrm>
            <a:off x="3222205" y="3891675"/>
            <a:ext cx="7348817" cy="1200329"/>
          </a:xfrm>
          <a:prstGeom prst="rect">
            <a:avLst/>
          </a:prstGeom>
          <a:noFill/>
        </p:spPr>
        <p:txBody>
          <a:bodyPr wrap="square" rtlCol="0">
            <a:spAutoFit/>
          </a:bodyPr>
          <a:lstStyle/>
          <a:p>
            <a:pPr algn="just"/>
            <a:r>
              <a:rPr lang="en-US" sz="2400"/>
              <a:t>Develop an effective recommendation component that provides personalized and contextually relevant resources during their self-study sessions.</a:t>
            </a:r>
          </a:p>
        </p:txBody>
      </p:sp>
      <p:sp>
        <p:nvSpPr>
          <p:cNvPr id="6" name="Title 1">
            <a:extLst>
              <a:ext uri="{FF2B5EF4-FFF2-40B4-BE49-F238E27FC236}">
                <a16:creationId xmlns:a16="http://schemas.microsoft.com/office/drawing/2014/main" id="{104DE893-5301-38DC-D880-08322D4320F7}"/>
              </a:ext>
            </a:extLst>
          </p:cNvPr>
          <p:cNvSpPr txBox="1">
            <a:spLocks/>
          </p:cNvSpPr>
          <p:nvPr/>
        </p:nvSpPr>
        <p:spPr>
          <a:xfrm>
            <a:off x="5404439" y="3171192"/>
            <a:ext cx="5345808" cy="72048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PROPOSED SOLUTION</a:t>
            </a:r>
          </a:p>
        </p:txBody>
      </p:sp>
      <p:pic>
        <p:nvPicPr>
          <p:cNvPr id="7" name="Picture 6" descr="A yellow smiley face and a light bulb&#10;&#10;Description automatically generated">
            <a:extLst>
              <a:ext uri="{FF2B5EF4-FFF2-40B4-BE49-F238E27FC236}">
                <a16:creationId xmlns:a16="http://schemas.microsoft.com/office/drawing/2014/main" id="{28BE6C3C-A2AA-A877-1277-9FCA06648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247" y="3610060"/>
            <a:ext cx="1108142" cy="1392573"/>
          </a:xfrm>
          <a:prstGeom prst="rect">
            <a:avLst/>
          </a:prstGeom>
        </p:spPr>
      </p:pic>
    </p:spTree>
    <p:extLst>
      <p:ext uri="{BB962C8B-B14F-4D97-AF65-F5344CB8AC3E}">
        <p14:creationId xmlns:p14="http://schemas.microsoft.com/office/powerpoint/2010/main" val="40820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a:ln>
                  <a:noFill/>
                </a:ln>
                <a:solidFill>
                  <a:prstClr val="black"/>
                </a:solidFill>
                <a:effectLst/>
                <a:uLnTx/>
                <a:uFillTx/>
                <a:latin typeface="Cambria"/>
                <a:ea typeface="+mn-ea"/>
                <a:cs typeface="+mn-cs"/>
              </a:rPr>
              <a:t>ijayasena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80278325-288C-BDB6-1B12-632401CCE381}"/>
              </a:ext>
            </a:extLst>
          </p:cNvPr>
          <p:cNvSpPr txBox="1">
            <a:spLocks/>
          </p:cNvSpPr>
          <p:nvPr/>
        </p:nvSpPr>
        <p:spPr>
          <a:xfrm>
            <a:off x="3380285" y="161749"/>
            <a:ext cx="5320660" cy="68529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RESEARCH GAP</a:t>
            </a:r>
          </a:p>
        </p:txBody>
      </p:sp>
      <p:sp>
        <p:nvSpPr>
          <p:cNvPr id="2" name="TextBox 1">
            <a:extLst>
              <a:ext uri="{FF2B5EF4-FFF2-40B4-BE49-F238E27FC236}">
                <a16:creationId xmlns:a16="http://schemas.microsoft.com/office/drawing/2014/main" id="{B467D09C-52CF-6A2E-94D2-E9A23A8F2575}"/>
              </a:ext>
            </a:extLst>
          </p:cNvPr>
          <p:cNvSpPr txBox="1"/>
          <p:nvPr/>
        </p:nvSpPr>
        <p:spPr>
          <a:xfrm>
            <a:off x="671218" y="974661"/>
            <a:ext cx="10738795"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a:t>More researches on term-based approaches which doesn’t identify the underling meaning of the student’s input query.</a:t>
            </a:r>
          </a:p>
          <a:p>
            <a:pPr marL="285750" indent="-285750" algn="just">
              <a:buFont typeface="Arial" panose="020B0604020202020204" pitchFamily="34" charset="0"/>
              <a:buChar char="•"/>
            </a:pPr>
            <a:endParaRPr lang="en-US" sz="2400"/>
          </a:p>
          <a:p>
            <a:pPr marL="285750" indent="-285750" algn="just">
              <a:buFont typeface="Arial" panose="020B0604020202020204" pitchFamily="34" charset="0"/>
              <a:buChar char="•"/>
            </a:pPr>
            <a:r>
              <a:rPr lang="en-US" sz="2400"/>
              <a:t>Less recommendation systems that mainly focusing university students preferability. </a:t>
            </a:r>
          </a:p>
          <a:p>
            <a:pPr marL="285750" indent="-285750" algn="just">
              <a:buFont typeface="Arial" panose="020B0604020202020204" pitchFamily="34" charset="0"/>
              <a:buChar char="•"/>
            </a:pPr>
            <a:endParaRPr lang="en-US" sz="2400"/>
          </a:p>
          <a:p>
            <a:pPr marL="285750" indent="-285750" algn="just">
              <a:buFont typeface="Arial" panose="020B0604020202020204" pitchFamily="34" charset="0"/>
              <a:buChar char="•"/>
            </a:pPr>
            <a:endParaRPr lang="en-US" sz="2400"/>
          </a:p>
          <a:p>
            <a:pPr marL="285750" indent="-285750" algn="just">
              <a:buFont typeface="Arial" panose="020B0604020202020204" pitchFamily="34" charset="0"/>
              <a:buChar char="•"/>
            </a:pPr>
            <a:r>
              <a:rPr lang="en-US" sz="2400" b="1"/>
              <a:t>Novelty</a:t>
            </a:r>
            <a:r>
              <a:rPr lang="en-US" sz="2400"/>
              <a:t>:</a:t>
            </a:r>
          </a:p>
          <a:p>
            <a:pPr lvl="3" algn="just"/>
            <a:r>
              <a:rPr lang="en-US" sz="2400"/>
              <a:t>New method combining a </a:t>
            </a:r>
            <a:r>
              <a:rPr lang="en-US" sz="2400" b="1"/>
              <a:t>topic-based</a:t>
            </a:r>
            <a:r>
              <a:rPr lang="en-US" sz="2400"/>
              <a:t> approach to identify the underlined meaning of lengthy paragraphs.</a:t>
            </a:r>
            <a:endParaRPr lang="en-US" sz="2400" b="1"/>
          </a:p>
          <a:p>
            <a:pPr lvl="3" algn="just"/>
            <a:endParaRPr lang="en-US" sz="2400" b="1"/>
          </a:p>
          <a:p>
            <a:pPr lvl="3" algn="just"/>
            <a:r>
              <a:rPr lang="en-US" sz="2400" b="1"/>
              <a:t>Innovative approach </a:t>
            </a:r>
            <a:r>
              <a:rPr lang="en-US" sz="2400"/>
              <a:t>to recommend both textual documents and educational videos that tailored to academic interests to university student by considering their preferability. </a:t>
            </a:r>
          </a:p>
        </p:txBody>
      </p:sp>
    </p:spTree>
    <p:extLst>
      <p:ext uri="{BB962C8B-B14F-4D97-AF65-F5344CB8AC3E}">
        <p14:creationId xmlns:p14="http://schemas.microsoft.com/office/powerpoint/2010/main" val="244276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4" name="Title 1">
            <a:extLst>
              <a:ext uri="{FF2B5EF4-FFF2-40B4-BE49-F238E27FC236}">
                <a16:creationId xmlns:a16="http://schemas.microsoft.com/office/drawing/2014/main" id="{70D8692B-E9E4-4DFF-C7FD-53660A4663B8}"/>
              </a:ext>
            </a:extLst>
          </p:cNvPr>
          <p:cNvSpPr txBox="1">
            <a:spLocks/>
          </p:cNvSpPr>
          <p:nvPr/>
        </p:nvSpPr>
        <p:spPr>
          <a:xfrm>
            <a:off x="3409303" y="0"/>
            <a:ext cx="5566021" cy="53266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COMPONENT DIAGRAM</a:t>
            </a:r>
          </a:p>
        </p:txBody>
      </p:sp>
      <p:pic>
        <p:nvPicPr>
          <p:cNvPr id="5" name="Picture 4" descr="A diagram of a process&#10;&#10;Description automatically generated">
            <a:extLst>
              <a:ext uri="{FF2B5EF4-FFF2-40B4-BE49-F238E27FC236}">
                <a16:creationId xmlns:a16="http://schemas.microsoft.com/office/drawing/2014/main" id="{DCC8F8CE-91F9-E39D-974C-DAC66F5800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304" y="681655"/>
            <a:ext cx="9516626" cy="5662224"/>
          </a:xfrm>
          <a:prstGeom prst="rect">
            <a:avLst/>
          </a:prstGeom>
        </p:spPr>
      </p:pic>
    </p:spTree>
    <p:extLst>
      <p:ext uri="{BB962C8B-B14F-4D97-AF65-F5344CB8AC3E}">
        <p14:creationId xmlns:p14="http://schemas.microsoft.com/office/powerpoint/2010/main" val="94257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082836-BDCD-5E2A-0A71-E5899C025E83}"/>
              </a:ext>
            </a:extLst>
          </p:cNvPr>
          <p:cNvSpPr/>
          <p:nvPr/>
        </p:nvSpPr>
        <p:spPr>
          <a:xfrm>
            <a:off x="129381" y="4073539"/>
            <a:ext cx="2781669" cy="22467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8E0988-3B82-E9D6-7028-6F400E9C6B45}"/>
              </a:ext>
            </a:extLst>
          </p:cNvPr>
          <p:cNvSpPr/>
          <p:nvPr/>
        </p:nvSpPr>
        <p:spPr>
          <a:xfrm>
            <a:off x="129381" y="1056443"/>
            <a:ext cx="2797569" cy="2530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454F847-2A5F-CD67-AD41-F45384B72662}"/>
              </a:ext>
            </a:extLst>
          </p:cNvPr>
          <p:cNvSpPr txBox="1"/>
          <p:nvPr/>
        </p:nvSpPr>
        <p:spPr>
          <a:xfrm>
            <a:off x="3309717" y="190278"/>
            <a:ext cx="5789893" cy="584775"/>
          </a:xfrm>
          <a:prstGeom prst="rect">
            <a:avLst/>
          </a:prstGeom>
          <a:noFill/>
        </p:spPr>
        <p:txBody>
          <a:bodyPr wrap="square" rtlCol="0">
            <a:spAutoFit/>
          </a:bodyPr>
          <a:lstStyle/>
          <a:p>
            <a:r>
              <a:rPr lang="en-US" sz="3200"/>
              <a:t>Accuracy of the Generated Topics</a:t>
            </a:r>
          </a:p>
        </p:txBody>
      </p:sp>
      <p:sp>
        <p:nvSpPr>
          <p:cNvPr id="5" name="TextBox 4">
            <a:extLst>
              <a:ext uri="{FF2B5EF4-FFF2-40B4-BE49-F238E27FC236}">
                <a16:creationId xmlns:a16="http://schemas.microsoft.com/office/drawing/2014/main" id="{E0E2E11E-03F7-F896-742F-FA7C60EBEFF4}"/>
              </a:ext>
            </a:extLst>
          </p:cNvPr>
          <p:cNvSpPr txBox="1"/>
          <p:nvPr/>
        </p:nvSpPr>
        <p:spPr>
          <a:xfrm>
            <a:off x="129381" y="1124672"/>
            <a:ext cx="2781669" cy="2462213"/>
          </a:xfrm>
          <a:prstGeom prst="rect">
            <a:avLst/>
          </a:prstGeom>
          <a:noFill/>
        </p:spPr>
        <p:txBody>
          <a:bodyPr wrap="square" rtlCol="0">
            <a:spAutoFit/>
          </a:bodyPr>
          <a:lstStyle/>
          <a:p>
            <a:pPr algn="just"/>
            <a:r>
              <a:rPr lang="en-US" sz="1400" b="1" i="1">
                <a:solidFill>
                  <a:schemeClr val="bg1"/>
                </a:solidFill>
              </a:rPr>
              <a:t>Algorithms and data structures are central to computer science. The theory of computation concerns abstract models of computation and general classes of problems that can be solved using them. The fields of cryptography and computer security involve studying the means for secure communication and for preventing security vulnerabilities</a:t>
            </a:r>
            <a:r>
              <a:rPr lang="en-US" sz="1200" b="1" i="1">
                <a:solidFill>
                  <a:schemeClr val="bg1"/>
                </a:solidFill>
              </a:rPr>
              <a:t>.</a:t>
            </a:r>
          </a:p>
        </p:txBody>
      </p:sp>
      <p:sp>
        <p:nvSpPr>
          <p:cNvPr id="6" name="TextBox 5">
            <a:extLst>
              <a:ext uri="{FF2B5EF4-FFF2-40B4-BE49-F238E27FC236}">
                <a16:creationId xmlns:a16="http://schemas.microsoft.com/office/drawing/2014/main" id="{878BF2EC-D120-E3FC-0962-C8CD97861973}"/>
              </a:ext>
            </a:extLst>
          </p:cNvPr>
          <p:cNvSpPr txBox="1"/>
          <p:nvPr/>
        </p:nvSpPr>
        <p:spPr>
          <a:xfrm>
            <a:off x="3894338" y="1518925"/>
            <a:ext cx="3391269" cy="1569660"/>
          </a:xfrm>
          <a:prstGeom prst="rect">
            <a:avLst/>
          </a:prstGeom>
          <a:noFill/>
        </p:spPr>
        <p:txBody>
          <a:bodyPr wrap="square" rtlCol="0">
            <a:spAutoFit/>
          </a:bodyPr>
          <a:lstStyle/>
          <a:p>
            <a:r>
              <a:rPr lang="en-US" sz="1600"/>
              <a:t>1. computation security computer</a:t>
            </a:r>
          </a:p>
          <a:p>
            <a:r>
              <a:rPr lang="en-US" sz="1600"/>
              <a:t>2. computation security vulnerability</a:t>
            </a:r>
          </a:p>
          <a:p>
            <a:r>
              <a:rPr lang="en-US" sz="1600"/>
              <a:t>3. preventing problem communication science</a:t>
            </a:r>
          </a:p>
          <a:p>
            <a:r>
              <a:rPr lang="en-US" sz="1600"/>
              <a:t>4. science theory solved structure</a:t>
            </a:r>
          </a:p>
          <a:p>
            <a:r>
              <a:rPr lang="en-US" sz="1600"/>
              <a:t>5. preventing structure involve field</a:t>
            </a:r>
          </a:p>
        </p:txBody>
      </p:sp>
      <p:pic>
        <p:nvPicPr>
          <p:cNvPr id="7" name="Picture 6">
            <a:extLst>
              <a:ext uri="{FF2B5EF4-FFF2-40B4-BE49-F238E27FC236}">
                <a16:creationId xmlns:a16="http://schemas.microsoft.com/office/drawing/2014/main" id="{555288B5-0815-8444-36BF-7FB1DDE15FCA}"/>
              </a:ext>
            </a:extLst>
          </p:cNvPr>
          <p:cNvPicPr>
            <a:picLocks noChangeAspect="1"/>
          </p:cNvPicPr>
          <p:nvPr/>
        </p:nvPicPr>
        <p:blipFill>
          <a:blip r:embed="rId2"/>
          <a:stretch>
            <a:fillRect/>
          </a:stretch>
        </p:blipFill>
        <p:spPr>
          <a:xfrm>
            <a:off x="7634700" y="1209163"/>
            <a:ext cx="4557300" cy="2377722"/>
          </a:xfrm>
          <a:prstGeom prst="rect">
            <a:avLst/>
          </a:prstGeom>
        </p:spPr>
      </p:pic>
      <p:sp>
        <p:nvSpPr>
          <p:cNvPr id="8" name="Arrow: Right 7">
            <a:extLst>
              <a:ext uri="{FF2B5EF4-FFF2-40B4-BE49-F238E27FC236}">
                <a16:creationId xmlns:a16="http://schemas.microsoft.com/office/drawing/2014/main" id="{59C9EEED-57B6-1BE9-53B5-669959D97444}"/>
              </a:ext>
            </a:extLst>
          </p:cNvPr>
          <p:cNvSpPr/>
          <p:nvPr/>
        </p:nvSpPr>
        <p:spPr>
          <a:xfrm>
            <a:off x="3080551" y="2139518"/>
            <a:ext cx="610907" cy="328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2EA099A-9B06-1C1A-5CA8-7F4DB8936776}"/>
              </a:ext>
            </a:extLst>
          </p:cNvPr>
          <p:cNvSpPr/>
          <p:nvPr/>
        </p:nvSpPr>
        <p:spPr>
          <a:xfrm>
            <a:off x="7119886" y="2130640"/>
            <a:ext cx="603683" cy="337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FC77A2-D0D8-E715-7FCE-45CD5DE683A8}"/>
              </a:ext>
            </a:extLst>
          </p:cNvPr>
          <p:cNvSpPr txBox="1"/>
          <p:nvPr/>
        </p:nvSpPr>
        <p:spPr>
          <a:xfrm>
            <a:off x="129381" y="4073539"/>
            <a:ext cx="2797569" cy="2246769"/>
          </a:xfrm>
          <a:prstGeom prst="rect">
            <a:avLst/>
          </a:prstGeom>
          <a:noFill/>
        </p:spPr>
        <p:txBody>
          <a:bodyPr wrap="square" rtlCol="0">
            <a:spAutoFit/>
          </a:bodyPr>
          <a:lstStyle/>
          <a:p>
            <a:pPr algn="just"/>
            <a:r>
              <a:rPr lang="en-US" sz="1400" b="1" i="1">
                <a:solidFill>
                  <a:schemeClr val="bg1"/>
                </a:solidFill>
              </a:rPr>
              <a:t>DBMS optimizes the organization of data by following a database schema design technique called normalization, which splits a large table into smaller tables when any of its attributes have redundancy in values. DBMS offer many benefits over traditional file systems, including flexibility and a more complex backup system.</a:t>
            </a:r>
            <a:endParaRPr lang="en-US" sz="1200" b="1" i="1">
              <a:solidFill>
                <a:schemeClr val="bg1"/>
              </a:solidFill>
            </a:endParaRPr>
          </a:p>
        </p:txBody>
      </p:sp>
      <p:sp>
        <p:nvSpPr>
          <p:cNvPr id="11" name="TextBox 10">
            <a:extLst>
              <a:ext uri="{FF2B5EF4-FFF2-40B4-BE49-F238E27FC236}">
                <a16:creationId xmlns:a16="http://schemas.microsoft.com/office/drawing/2014/main" id="{9B3F2BF4-98D4-7A49-A871-95A44E64090A}"/>
              </a:ext>
            </a:extLst>
          </p:cNvPr>
          <p:cNvSpPr txBox="1"/>
          <p:nvPr/>
        </p:nvSpPr>
        <p:spPr>
          <a:xfrm>
            <a:off x="4030458" y="4612148"/>
            <a:ext cx="3391269"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a:t>table system  DBMS</a:t>
            </a:r>
          </a:p>
          <a:p>
            <a:pPr marL="285750" indent="-285750">
              <a:buFont typeface="Wingdings" panose="05000000000000000000" pitchFamily="2" charset="2"/>
              <a:buChar char="Ø"/>
            </a:pPr>
            <a:r>
              <a:rPr lang="en-US" sz="1600"/>
              <a:t>DBMS Table</a:t>
            </a:r>
          </a:p>
          <a:p>
            <a:pPr marL="285750" indent="-285750">
              <a:buFont typeface="Wingdings" panose="05000000000000000000" pitchFamily="2" charset="2"/>
              <a:buChar char="Ø"/>
            </a:pPr>
            <a:r>
              <a:rPr lang="en-US" sz="1600"/>
              <a:t>DBMS system Table</a:t>
            </a:r>
          </a:p>
          <a:p>
            <a:pPr marL="285750" indent="-285750">
              <a:buFont typeface="Wingdings" panose="05000000000000000000" pitchFamily="2" charset="2"/>
              <a:buChar char="Ø"/>
            </a:pPr>
            <a:r>
              <a:rPr lang="en-US" sz="1600"/>
              <a:t>offer complex redundancy backup</a:t>
            </a:r>
          </a:p>
          <a:p>
            <a:pPr marL="285750" indent="-285750">
              <a:buFont typeface="Wingdings" panose="05000000000000000000" pitchFamily="2" charset="2"/>
              <a:buChar char="Ø"/>
            </a:pPr>
            <a:r>
              <a:rPr lang="en-US" sz="1600"/>
              <a:t>value attribute design data</a:t>
            </a:r>
          </a:p>
        </p:txBody>
      </p:sp>
      <p:pic>
        <p:nvPicPr>
          <p:cNvPr id="13" name="Picture 12">
            <a:extLst>
              <a:ext uri="{FF2B5EF4-FFF2-40B4-BE49-F238E27FC236}">
                <a16:creationId xmlns:a16="http://schemas.microsoft.com/office/drawing/2014/main" id="{AD7F18A5-43C4-4EAC-C53C-DE39476E48AF}"/>
              </a:ext>
            </a:extLst>
          </p:cNvPr>
          <p:cNvPicPr>
            <a:picLocks noChangeAspect="1"/>
          </p:cNvPicPr>
          <p:nvPr/>
        </p:nvPicPr>
        <p:blipFill>
          <a:blip r:embed="rId3"/>
          <a:stretch>
            <a:fillRect/>
          </a:stretch>
        </p:blipFill>
        <p:spPr>
          <a:xfrm>
            <a:off x="7877170" y="3947472"/>
            <a:ext cx="4234297" cy="2246770"/>
          </a:xfrm>
          <a:prstGeom prst="rect">
            <a:avLst/>
          </a:prstGeom>
        </p:spPr>
      </p:pic>
      <p:sp>
        <p:nvSpPr>
          <p:cNvPr id="14" name="Arrow: Right 13">
            <a:extLst>
              <a:ext uri="{FF2B5EF4-FFF2-40B4-BE49-F238E27FC236}">
                <a16:creationId xmlns:a16="http://schemas.microsoft.com/office/drawing/2014/main" id="{C2A356FF-27F0-9032-3513-AF510F4FC6A6}"/>
              </a:ext>
            </a:extLst>
          </p:cNvPr>
          <p:cNvSpPr/>
          <p:nvPr/>
        </p:nvSpPr>
        <p:spPr>
          <a:xfrm>
            <a:off x="3080551" y="4868449"/>
            <a:ext cx="610907" cy="328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EBDAD9A-C4C6-196A-E8F3-3BFFDB946F8C}"/>
              </a:ext>
            </a:extLst>
          </p:cNvPr>
          <p:cNvSpPr/>
          <p:nvPr/>
        </p:nvSpPr>
        <p:spPr>
          <a:xfrm>
            <a:off x="7085208" y="4736569"/>
            <a:ext cx="603683" cy="337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248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pic>
        <p:nvPicPr>
          <p:cNvPr id="9" name="Picture 8" descr="A computer screen shot of a diagram&#10;&#10;Description automatically generated">
            <a:extLst>
              <a:ext uri="{FF2B5EF4-FFF2-40B4-BE49-F238E27FC236}">
                <a16:creationId xmlns:a16="http://schemas.microsoft.com/office/drawing/2014/main" id="{BD9EC2BB-E5C0-E54C-8F5E-420EE353085C}"/>
              </a:ext>
            </a:extLst>
          </p:cNvPr>
          <p:cNvPicPr>
            <a:picLocks noChangeAspect="1"/>
          </p:cNvPicPr>
          <p:nvPr/>
        </p:nvPicPr>
        <p:blipFill>
          <a:blip r:embed="rId3"/>
          <a:stretch>
            <a:fillRect/>
          </a:stretch>
        </p:blipFill>
        <p:spPr>
          <a:xfrm>
            <a:off x="2703657" y="75774"/>
            <a:ext cx="8986598" cy="6706451"/>
          </a:xfrm>
          <a:prstGeom prst="rect">
            <a:avLst/>
          </a:prstGeom>
          <a:ln>
            <a:solidFill>
              <a:schemeClr val="tx1"/>
            </a:solidFill>
          </a:ln>
        </p:spPr>
      </p:pic>
      <p:sp>
        <p:nvSpPr>
          <p:cNvPr id="10" name="Title 1">
            <a:extLst>
              <a:ext uri="{FF2B5EF4-FFF2-40B4-BE49-F238E27FC236}">
                <a16:creationId xmlns:a16="http://schemas.microsoft.com/office/drawing/2014/main" id="{C5536B32-5FDA-CA1A-7CB3-362311A5B230}"/>
              </a:ext>
            </a:extLst>
          </p:cNvPr>
          <p:cNvSpPr>
            <a:spLocks noGrp="1"/>
          </p:cNvSpPr>
          <p:nvPr>
            <p:ph type="title"/>
          </p:nvPr>
        </p:nvSpPr>
        <p:spPr>
          <a:xfrm>
            <a:off x="246398" y="2863307"/>
            <a:ext cx="2055730" cy="1131385"/>
          </a:xfrm>
        </p:spPr>
        <p:txBody>
          <a:bodyPr anchor="t">
            <a:normAutofit fontScale="90000"/>
          </a:bodyPr>
          <a:lstStyle/>
          <a:p>
            <a:pPr algn="ctr"/>
            <a:r>
              <a:rPr lang="en-US" sz="4000" b="1"/>
              <a:t>OVERALL SYSTEM</a:t>
            </a:r>
          </a:p>
        </p:txBody>
      </p:sp>
    </p:spTree>
    <p:extLst>
      <p:ext uri="{BB962C8B-B14F-4D97-AF65-F5344CB8AC3E}">
        <p14:creationId xmlns:p14="http://schemas.microsoft.com/office/powerpoint/2010/main" val="170332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5C8840-0005-6636-3982-009F02519A62}"/>
              </a:ext>
            </a:extLst>
          </p:cNvPr>
          <p:cNvSpPr/>
          <p:nvPr/>
        </p:nvSpPr>
        <p:spPr>
          <a:xfrm>
            <a:off x="698376" y="1492109"/>
            <a:ext cx="5317724" cy="2031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C4837A1-A955-40C4-EAD7-2EAB51D8CE01}"/>
              </a:ext>
            </a:extLst>
          </p:cNvPr>
          <p:cNvSpPr txBox="1"/>
          <p:nvPr/>
        </p:nvSpPr>
        <p:spPr>
          <a:xfrm>
            <a:off x="3104895" y="241614"/>
            <a:ext cx="6562888" cy="584775"/>
          </a:xfrm>
          <a:prstGeom prst="rect">
            <a:avLst/>
          </a:prstGeom>
          <a:noFill/>
        </p:spPr>
        <p:txBody>
          <a:bodyPr wrap="square" rtlCol="0">
            <a:spAutoFit/>
          </a:bodyPr>
          <a:lstStyle/>
          <a:p>
            <a:r>
              <a:rPr lang="en-US" sz="3200"/>
              <a:t>Accuracy of the Retrieved Resources</a:t>
            </a:r>
          </a:p>
        </p:txBody>
      </p:sp>
      <p:sp>
        <p:nvSpPr>
          <p:cNvPr id="3" name="TextBox 2">
            <a:extLst>
              <a:ext uri="{FF2B5EF4-FFF2-40B4-BE49-F238E27FC236}">
                <a16:creationId xmlns:a16="http://schemas.microsoft.com/office/drawing/2014/main" id="{7E60EC37-9A12-D097-B3B7-EEE67C83E07C}"/>
              </a:ext>
            </a:extLst>
          </p:cNvPr>
          <p:cNvSpPr txBox="1"/>
          <p:nvPr/>
        </p:nvSpPr>
        <p:spPr>
          <a:xfrm>
            <a:off x="698376" y="1492109"/>
            <a:ext cx="5317724" cy="2031325"/>
          </a:xfrm>
          <a:prstGeom prst="rect">
            <a:avLst/>
          </a:prstGeom>
          <a:noFill/>
        </p:spPr>
        <p:txBody>
          <a:bodyPr wrap="square" rtlCol="0">
            <a:spAutoFit/>
          </a:bodyPr>
          <a:lstStyle/>
          <a:p>
            <a:pPr algn="just"/>
            <a:r>
              <a:rPr lang="en-US" i="1">
                <a:solidFill>
                  <a:schemeClr val="bg1"/>
                </a:solidFill>
              </a:rPr>
              <a:t>Algorithms and data structures are central to computer science. The theory of computation concerns abstract models of computation and general classes of problems that can be solved using them. The fields of cryptography and computer security involve studying the means for secure communication and for preventing security vulnerabilities.</a:t>
            </a:r>
          </a:p>
        </p:txBody>
      </p:sp>
      <p:sp>
        <p:nvSpPr>
          <p:cNvPr id="4" name="TextBox 3">
            <a:extLst>
              <a:ext uri="{FF2B5EF4-FFF2-40B4-BE49-F238E27FC236}">
                <a16:creationId xmlns:a16="http://schemas.microsoft.com/office/drawing/2014/main" id="{54024E2E-0FFB-B474-8273-E14BEFBB733E}"/>
              </a:ext>
            </a:extLst>
          </p:cNvPr>
          <p:cNvSpPr txBox="1"/>
          <p:nvPr/>
        </p:nvSpPr>
        <p:spPr>
          <a:xfrm>
            <a:off x="435006" y="967997"/>
            <a:ext cx="2521258" cy="369332"/>
          </a:xfrm>
          <a:prstGeom prst="rect">
            <a:avLst/>
          </a:prstGeom>
          <a:noFill/>
        </p:spPr>
        <p:txBody>
          <a:bodyPr wrap="square" rtlCol="0">
            <a:spAutoFit/>
          </a:bodyPr>
          <a:lstStyle/>
          <a:p>
            <a:r>
              <a:rPr lang="en-US"/>
              <a:t>Input Paragraph</a:t>
            </a:r>
          </a:p>
        </p:txBody>
      </p:sp>
      <p:pic>
        <p:nvPicPr>
          <p:cNvPr id="8" name="Picture 7">
            <a:extLst>
              <a:ext uri="{FF2B5EF4-FFF2-40B4-BE49-F238E27FC236}">
                <a16:creationId xmlns:a16="http://schemas.microsoft.com/office/drawing/2014/main" id="{342AC2C6-8BF0-DC7A-7FBD-3A1B0E86B1D3}"/>
              </a:ext>
            </a:extLst>
          </p:cNvPr>
          <p:cNvPicPr>
            <a:picLocks noChangeAspect="1"/>
          </p:cNvPicPr>
          <p:nvPr/>
        </p:nvPicPr>
        <p:blipFill>
          <a:blip r:embed="rId2"/>
          <a:stretch>
            <a:fillRect/>
          </a:stretch>
        </p:blipFill>
        <p:spPr>
          <a:xfrm>
            <a:off x="6988345" y="1938966"/>
            <a:ext cx="5111920" cy="2854959"/>
          </a:xfrm>
          <a:prstGeom prst="rect">
            <a:avLst/>
          </a:prstGeom>
        </p:spPr>
      </p:pic>
      <p:sp>
        <p:nvSpPr>
          <p:cNvPr id="9" name="TextBox 8">
            <a:extLst>
              <a:ext uri="{FF2B5EF4-FFF2-40B4-BE49-F238E27FC236}">
                <a16:creationId xmlns:a16="http://schemas.microsoft.com/office/drawing/2014/main" id="{1857F603-C688-98DA-F814-3DAC1DA8CDA4}"/>
              </a:ext>
            </a:extLst>
          </p:cNvPr>
          <p:cNvSpPr txBox="1"/>
          <p:nvPr/>
        </p:nvSpPr>
        <p:spPr>
          <a:xfrm>
            <a:off x="435006" y="3861440"/>
            <a:ext cx="2521258" cy="369332"/>
          </a:xfrm>
          <a:prstGeom prst="rect">
            <a:avLst/>
          </a:prstGeom>
          <a:noFill/>
        </p:spPr>
        <p:txBody>
          <a:bodyPr wrap="square" rtlCol="0">
            <a:spAutoFit/>
          </a:bodyPr>
          <a:lstStyle/>
          <a:p>
            <a:r>
              <a:rPr lang="en-US"/>
              <a:t>Generated Paragraph </a:t>
            </a:r>
          </a:p>
        </p:txBody>
      </p:sp>
      <p:sp>
        <p:nvSpPr>
          <p:cNvPr id="10" name="TextBox 9">
            <a:extLst>
              <a:ext uri="{FF2B5EF4-FFF2-40B4-BE49-F238E27FC236}">
                <a16:creationId xmlns:a16="http://schemas.microsoft.com/office/drawing/2014/main" id="{FF601D51-336C-6D1E-C0C2-DF992BFB9CB8}"/>
              </a:ext>
            </a:extLst>
          </p:cNvPr>
          <p:cNvSpPr txBox="1"/>
          <p:nvPr/>
        </p:nvSpPr>
        <p:spPr>
          <a:xfrm>
            <a:off x="435006" y="4385552"/>
            <a:ext cx="6738151" cy="1754326"/>
          </a:xfrm>
          <a:prstGeom prst="rect">
            <a:avLst/>
          </a:prstGeom>
          <a:noFill/>
        </p:spPr>
        <p:txBody>
          <a:bodyPr wrap="square" rtlCol="0">
            <a:spAutoFit/>
          </a:bodyPr>
          <a:lstStyle/>
          <a:p>
            <a:pPr marL="285750" indent="-285750">
              <a:buFont typeface="Arial" panose="020B0604020202020204" pitchFamily="34" charset="0"/>
              <a:buChar char="•"/>
            </a:pPr>
            <a:r>
              <a:rPr lang="en-US"/>
              <a:t>Cyber Security Full Course 2023 | Cyber Security Course Training For Beginners 2023</a:t>
            </a:r>
          </a:p>
          <a:p>
            <a:pPr marL="285750" indent="-285750">
              <a:buFont typeface="Arial" panose="020B0604020202020204" pitchFamily="34" charset="0"/>
              <a:buChar char="•"/>
            </a:pPr>
            <a:r>
              <a:rPr lang="en-US"/>
              <a:t>Computational irreducibility and computer security</a:t>
            </a:r>
          </a:p>
          <a:p>
            <a:pPr marL="285750" indent="-285750">
              <a:buFont typeface="Arial" panose="020B0604020202020204" pitchFamily="34" charset="0"/>
              <a:buChar char="•"/>
            </a:pPr>
            <a:r>
              <a:rPr lang="en-US"/>
              <a:t>Common Types Of Network Security Vulnerabilities In 2023</a:t>
            </a:r>
          </a:p>
          <a:p>
            <a:pPr marL="285750" indent="-285750">
              <a:buFont typeface="Arial" panose="020B0604020202020204" pitchFamily="34" charset="0"/>
              <a:buChar char="•"/>
            </a:pPr>
            <a:r>
              <a:rPr lang="en-US"/>
              <a:t>Cloud Security Vulnerabilities, Management, and Communication</a:t>
            </a:r>
          </a:p>
          <a:p>
            <a:pPr marL="285750" indent="-285750">
              <a:buFont typeface="Arial" panose="020B0604020202020204" pitchFamily="34" charset="0"/>
              <a:buChar char="•"/>
            </a:pPr>
            <a:r>
              <a:rPr lang="en-US"/>
              <a:t>Cyber Security In 7 Minutes | What Is Cyber Security</a:t>
            </a:r>
          </a:p>
        </p:txBody>
      </p:sp>
    </p:spTree>
    <p:extLst>
      <p:ext uri="{BB962C8B-B14F-4D97-AF65-F5344CB8AC3E}">
        <p14:creationId xmlns:p14="http://schemas.microsoft.com/office/powerpoint/2010/main" val="960390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5D8F3-873F-A2E1-C683-597AC867D6F1}"/>
              </a:ext>
            </a:extLst>
          </p:cNvPr>
          <p:cNvSpPr txBox="1"/>
          <p:nvPr/>
        </p:nvSpPr>
        <p:spPr>
          <a:xfrm>
            <a:off x="4927917" y="290788"/>
            <a:ext cx="2336165" cy="461665"/>
          </a:xfrm>
          <a:prstGeom prst="rect">
            <a:avLst/>
          </a:prstGeom>
          <a:noFill/>
        </p:spPr>
        <p:txBody>
          <a:bodyPr wrap="square" rtlCol="0">
            <a:spAutoFit/>
          </a:bodyPr>
          <a:lstStyle/>
          <a:p>
            <a:r>
              <a:rPr lang="en-US" sz="2400" b="1"/>
              <a:t>User Satisfaction</a:t>
            </a:r>
          </a:p>
        </p:txBody>
      </p:sp>
      <p:sp>
        <p:nvSpPr>
          <p:cNvPr id="3" name="TextBox 2">
            <a:extLst>
              <a:ext uri="{FF2B5EF4-FFF2-40B4-BE49-F238E27FC236}">
                <a16:creationId xmlns:a16="http://schemas.microsoft.com/office/drawing/2014/main" id="{6D576C55-0C4E-C25A-C848-A2B2678B86BA}"/>
              </a:ext>
            </a:extLst>
          </p:cNvPr>
          <p:cNvSpPr txBox="1"/>
          <p:nvPr/>
        </p:nvSpPr>
        <p:spPr>
          <a:xfrm>
            <a:off x="1492927" y="1091715"/>
            <a:ext cx="10235953" cy="646331"/>
          </a:xfrm>
          <a:prstGeom prst="rect">
            <a:avLst/>
          </a:prstGeom>
          <a:noFill/>
        </p:spPr>
        <p:txBody>
          <a:bodyPr wrap="square" rtlCol="0">
            <a:spAutoFit/>
          </a:bodyPr>
          <a:lstStyle/>
          <a:p>
            <a:r>
              <a:rPr lang="en-US"/>
              <a:t>Check the user satisfaction of the retrieved resources by comparing with other resources that retrieved using another recommender systems. </a:t>
            </a:r>
          </a:p>
        </p:txBody>
      </p:sp>
      <p:sp>
        <p:nvSpPr>
          <p:cNvPr id="4" name="TextBox 3">
            <a:extLst>
              <a:ext uri="{FF2B5EF4-FFF2-40B4-BE49-F238E27FC236}">
                <a16:creationId xmlns:a16="http://schemas.microsoft.com/office/drawing/2014/main" id="{EB6B49C5-AC1C-93A9-C65D-1F888F0D3055}"/>
              </a:ext>
            </a:extLst>
          </p:cNvPr>
          <p:cNvSpPr txBox="1"/>
          <p:nvPr/>
        </p:nvSpPr>
        <p:spPr>
          <a:xfrm>
            <a:off x="328473" y="2441360"/>
            <a:ext cx="5042516" cy="646331"/>
          </a:xfrm>
          <a:prstGeom prst="rect">
            <a:avLst/>
          </a:prstGeom>
          <a:noFill/>
        </p:spPr>
        <p:txBody>
          <a:bodyPr wrap="square" rtlCol="0">
            <a:spAutoFit/>
          </a:bodyPr>
          <a:lstStyle/>
          <a:p>
            <a:pPr marL="285750" indent="-285750">
              <a:buFont typeface="Arial" panose="020B0604020202020204" pitchFamily="34" charset="0"/>
              <a:buChar char="•"/>
            </a:pPr>
            <a:r>
              <a:rPr lang="en-US"/>
              <a:t>60.9% students mentioned that resources that retrieved by this system met their expectation</a:t>
            </a:r>
          </a:p>
        </p:txBody>
      </p:sp>
      <p:sp>
        <p:nvSpPr>
          <p:cNvPr id="5" name="TextBox 4">
            <a:extLst>
              <a:ext uri="{FF2B5EF4-FFF2-40B4-BE49-F238E27FC236}">
                <a16:creationId xmlns:a16="http://schemas.microsoft.com/office/drawing/2014/main" id="{0F682825-718F-013B-EB7D-B44414163CAA}"/>
              </a:ext>
            </a:extLst>
          </p:cNvPr>
          <p:cNvSpPr txBox="1"/>
          <p:nvPr/>
        </p:nvSpPr>
        <p:spPr>
          <a:xfrm>
            <a:off x="6970450" y="2441360"/>
            <a:ext cx="5042516" cy="923330"/>
          </a:xfrm>
          <a:prstGeom prst="rect">
            <a:avLst/>
          </a:prstGeom>
          <a:noFill/>
        </p:spPr>
        <p:txBody>
          <a:bodyPr wrap="square" rtlCol="0">
            <a:spAutoFit/>
          </a:bodyPr>
          <a:lstStyle/>
          <a:p>
            <a:pPr marL="285750" indent="-285750">
              <a:buFont typeface="Arial" panose="020B0604020202020204" pitchFamily="34" charset="0"/>
              <a:buChar char="•"/>
            </a:pPr>
            <a:r>
              <a:rPr lang="en-US"/>
              <a:t>78.3% students mentioned that resources that retrieved by this system, effectively covers the main key points of the whole input query?</a:t>
            </a:r>
          </a:p>
        </p:txBody>
      </p:sp>
      <p:pic>
        <p:nvPicPr>
          <p:cNvPr id="7" name="Picture 6">
            <a:extLst>
              <a:ext uri="{FF2B5EF4-FFF2-40B4-BE49-F238E27FC236}">
                <a16:creationId xmlns:a16="http://schemas.microsoft.com/office/drawing/2014/main" id="{5C19BDA3-6A32-447A-6518-319AE0476A86}"/>
              </a:ext>
            </a:extLst>
          </p:cNvPr>
          <p:cNvPicPr>
            <a:picLocks noChangeAspect="1"/>
          </p:cNvPicPr>
          <p:nvPr/>
        </p:nvPicPr>
        <p:blipFill>
          <a:blip r:embed="rId2"/>
          <a:stretch>
            <a:fillRect/>
          </a:stretch>
        </p:blipFill>
        <p:spPr>
          <a:xfrm>
            <a:off x="520401" y="3657785"/>
            <a:ext cx="5214573" cy="2281376"/>
          </a:xfrm>
          <a:prstGeom prst="rect">
            <a:avLst/>
          </a:prstGeom>
        </p:spPr>
      </p:pic>
      <p:pic>
        <p:nvPicPr>
          <p:cNvPr id="9" name="Picture 8">
            <a:extLst>
              <a:ext uri="{FF2B5EF4-FFF2-40B4-BE49-F238E27FC236}">
                <a16:creationId xmlns:a16="http://schemas.microsoft.com/office/drawing/2014/main" id="{A6662860-C56E-DCF1-991C-C4AFD10CB1D8}"/>
              </a:ext>
            </a:extLst>
          </p:cNvPr>
          <p:cNvPicPr>
            <a:picLocks noChangeAspect="1"/>
          </p:cNvPicPr>
          <p:nvPr/>
        </p:nvPicPr>
        <p:blipFill>
          <a:blip r:embed="rId3"/>
          <a:stretch>
            <a:fillRect/>
          </a:stretch>
        </p:blipFill>
        <p:spPr>
          <a:xfrm>
            <a:off x="7057748" y="3813383"/>
            <a:ext cx="4781242" cy="1952902"/>
          </a:xfrm>
          <a:prstGeom prst="rect">
            <a:avLst/>
          </a:prstGeom>
        </p:spPr>
      </p:pic>
    </p:spTree>
    <p:extLst>
      <p:ext uri="{BB962C8B-B14F-4D97-AF65-F5344CB8AC3E}">
        <p14:creationId xmlns:p14="http://schemas.microsoft.com/office/powerpoint/2010/main" val="683591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DD58C-33A4-288B-C876-38AB0DBE7903}"/>
              </a:ext>
            </a:extLst>
          </p:cNvPr>
          <p:cNvSpPr txBox="1"/>
          <p:nvPr/>
        </p:nvSpPr>
        <p:spPr>
          <a:xfrm>
            <a:off x="1006703" y="52670"/>
            <a:ext cx="11150353" cy="461665"/>
          </a:xfrm>
          <a:prstGeom prst="rect">
            <a:avLst/>
          </a:prstGeom>
          <a:noFill/>
        </p:spPr>
        <p:txBody>
          <a:bodyPr wrap="square" rtlCol="0">
            <a:spAutoFit/>
          </a:bodyPr>
          <a:lstStyle/>
          <a:p>
            <a:r>
              <a:rPr lang="en-US" sz="2400"/>
              <a:t>What are other resource recommendation systems results for lengthy paragraphs </a:t>
            </a:r>
          </a:p>
        </p:txBody>
      </p:sp>
      <p:pic>
        <p:nvPicPr>
          <p:cNvPr id="5" name="Picture 4">
            <a:extLst>
              <a:ext uri="{FF2B5EF4-FFF2-40B4-BE49-F238E27FC236}">
                <a16:creationId xmlns:a16="http://schemas.microsoft.com/office/drawing/2014/main" id="{99EB455B-0046-CEC2-E7C9-9D6BC87C3B7D}"/>
              </a:ext>
            </a:extLst>
          </p:cNvPr>
          <p:cNvPicPr>
            <a:picLocks noChangeAspect="1"/>
          </p:cNvPicPr>
          <p:nvPr/>
        </p:nvPicPr>
        <p:blipFill rotWithShape="1">
          <a:blip r:embed="rId2"/>
          <a:srcRect r="31988"/>
          <a:stretch/>
        </p:blipFill>
        <p:spPr>
          <a:xfrm>
            <a:off x="313916" y="802297"/>
            <a:ext cx="5658602" cy="2419769"/>
          </a:xfrm>
          <a:prstGeom prst="rect">
            <a:avLst/>
          </a:prstGeom>
          <a:ln>
            <a:solidFill>
              <a:schemeClr val="tx1"/>
            </a:solidFill>
          </a:ln>
        </p:spPr>
      </p:pic>
      <p:pic>
        <p:nvPicPr>
          <p:cNvPr id="7" name="Picture 6">
            <a:extLst>
              <a:ext uri="{FF2B5EF4-FFF2-40B4-BE49-F238E27FC236}">
                <a16:creationId xmlns:a16="http://schemas.microsoft.com/office/drawing/2014/main" id="{8B90DAFD-5F1F-14A1-076A-DA3CB159F633}"/>
              </a:ext>
            </a:extLst>
          </p:cNvPr>
          <p:cNvPicPr>
            <a:picLocks noChangeAspect="1"/>
          </p:cNvPicPr>
          <p:nvPr/>
        </p:nvPicPr>
        <p:blipFill>
          <a:blip r:embed="rId3"/>
          <a:stretch>
            <a:fillRect/>
          </a:stretch>
        </p:blipFill>
        <p:spPr>
          <a:xfrm>
            <a:off x="7329535" y="607750"/>
            <a:ext cx="4513189" cy="4296026"/>
          </a:xfrm>
          <a:prstGeom prst="rect">
            <a:avLst/>
          </a:prstGeom>
          <a:ln>
            <a:solidFill>
              <a:schemeClr val="tx1"/>
            </a:solidFill>
          </a:ln>
        </p:spPr>
      </p:pic>
      <p:pic>
        <p:nvPicPr>
          <p:cNvPr id="9" name="Picture 8">
            <a:extLst>
              <a:ext uri="{FF2B5EF4-FFF2-40B4-BE49-F238E27FC236}">
                <a16:creationId xmlns:a16="http://schemas.microsoft.com/office/drawing/2014/main" id="{3E628175-1A05-2364-FEA7-AFE859B7B1CE}"/>
              </a:ext>
            </a:extLst>
          </p:cNvPr>
          <p:cNvPicPr>
            <a:picLocks noChangeAspect="1"/>
          </p:cNvPicPr>
          <p:nvPr/>
        </p:nvPicPr>
        <p:blipFill rotWithShape="1">
          <a:blip r:embed="rId4"/>
          <a:srcRect b="9806"/>
          <a:stretch/>
        </p:blipFill>
        <p:spPr>
          <a:xfrm>
            <a:off x="3214238" y="2986390"/>
            <a:ext cx="4694971" cy="3621707"/>
          </a:xfrm>
          <a:prstGeom prst="rect">
            <a:avLst/>
          </a:prstGeom>
          <a:ln>
            <a:solidFill>
              <a:schemeClr val="tx1"/>
            </a:solidFill>
          </a:ln>
        </p:spPr>
      </p:pic>
      <p:sp>
        <p:nvSpPr>
          <p:cNvPr id="10" name="TextBox 9">
            <a:extLst>
              <a:ext uri="{FF2B5EF4-FFF2-40B4-BE49-F238E27FC236}">
                <a16:creationId xmlns:a16="http://schemas.microsoft.com/office/drawing/2014/main" id="{230B17B2-785B-0E38-9C82-14C4EE8ABF23}"/>
              </a:ext>
            </a:extLst>
          </p:cNvPr>
          <p:cNvSpPr txBox="1"/>
          <p:nvPr/>
        </p:nvSpPr>
        <p:spPr>
          <a:xfrm>
            <a:off x="112255" y="3429000"/>
            <a:ext cx="2951802" cy="523220"/>
          </a:xfrm>
          <a:prstGeom prst="rect">
            <a:avLst/>
          </a:prstGeom>
          <a:noFill/>
        </p:spPr>
        <p:txBody>
          <a:bodyPr wrap="square" rtlCol="0">
            <a:spAutoFit/>
          </a:bodyPr>
          <a:lstStyle/>
          <a:p>
            <a:r>
              <a:rPr lang="en-US" sz="1400"/>
              <a:t>Khan Academy doesn’t give results for</a:t>
            </a:r>
          </a:p>
          <a:p>
            <a:r>
              <a:rPr lang="en-US" sz="1400"/>
              <a:t>lengthy query</a:t>
            </a:r>
          </a:p>
        </p:txBody>
      </p:sp>
      <p:sp>
        <p:nvSpPr>
          <p:cNvPr id="11" name="TextBox 10">
            <a:extLst>
              <a:ext uri="{FF2B5EF4-FFF2-40B4-BE49-F238E27FC236}">
                <a16:creationId xmlns:a16="http://schemas.microsoft.com/office/drawing/2014/main" id="{157F1F6F-8DC9-C037-9DA2-7BF37C2F9ED5}"/>
              </a:ext>
            </a:extLst>
          </p:cNvPr>
          <p:cNvSpPr txBox="1"/>
          <p:nvPr/>
        </p:nvSpPr>
        <p:spPr>
          <a:xfrm>
            <a:off x="8449695" y="5090605"/>
            <a:ext cx="2951802" cy="307777"/>
          </a:xfrm>
          <a:prstGeom prst="rect">
            <a:avLst/>
          </a:prstGeom>
          <a:noFill/>
        </p:spPr>
        <p:txBody>
          <a:bodyPr wrap="square" rtlCol="0">
            <a:spAutoFit/>
          </a:bodyPr>
          <a:lstStyle/>
          <a:p>
            <a:r>
              <a:rPr lang="en-US" sz="1400"/>
              <a:t>Chegg give more unrelated results</a:t>
            </a:r>
          </a:p>
        </p:txBody>
      </p:sp>
      <p:sp>
        <p:nvSpPr>
          <p:cNvPr id="12" name="TextBox 11">
            <a:extLst>
              <a:ext uri="{FF2B5EF4-FFF2-40B4-BE49-F238E27FC236}">
                <a16:creationId xmlns:a16="http://schemas.microsoft.com/office/drawing/2014/main" id="{97988D0F-E31F-1FC5-F6C0-D5FE57BFB94B}"/>
              </a:ext>
            </a:extLst>
          </p:cNvPr>
          <p:cNvSpPr txBox="1"/>
          <p:nvPr/>
        </p:nvSpPr>
        <p:spPr>
          <a:xfrm>
            <a:off x="112255" y="5929799"/>
            <a:ext cx="2951802" cy="523220"/>
          </a:xfrm>
          <a:prstGeom prst="rect">
            <a:avLst/>
          </a:prstGeom>
          <a:noFill/>
        </p:spPr>
        <p:txBody>
          <a:bodyPr wrap="square" rtlCol="0">
            <a:spAutoFit/>
          </a:bodyPr>
          <a:lstStyle/>
          <a:p>
            <a:r>
              <a:rPr lang="en-US" sz="1400"/>
              <a:t>Google sometimes consider only single topic from that long paragraph</a:t>
            </a:r>
          </a:p>
        </p:txBody>
      </p:sp>
    </p:spTree>
    <p:extLst>
      <p:ext uri="{BB962C8B-B14F-4D97-AF65-F5344CB8AC3E}">
        <p14:creationId xmlns:p14="http://schemas.microsoft.com/office/powerpoint/2010/main" val="4208719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124028-95A6-87F1-E132-9B0A18D4DC55}"/>
              </a:ext>
            </a:extLst>
          </p:cNvPr>
          <p:cNvSpPr/>
          <p:nvPr/>
        </p:nvSpPr>
        <p:spPr>
          <a:xfrm>
            <a:off x="306176" y="1029809"/>
            <a:ext cx="3199024" cy="3416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D10010-F883-30E2-E2F7-380BA0CC5B98}"/>
              </a:ext>
            </a:extLst>
          </p:cNvPr>
          <p:cNvSpPr txBox="1"/>
          <p:nvPr/>
        </p:nvSpPr>
        <p:spPr>
          <a:xfrm>
            <a:off x="2786250" y="123691"/>
            <a:ext cx="6619499" cy="461665"/>
          </a:xfrm>
          <a:prstGeom prst="rect">
            <a:avLst/>
          </a:prstGeom>
          <a:noFill/>
        </p:spPr>
        <p:txBody>
          <a:bodyPr wrap="square" rtlCol="0">
            <a:spAutoFit/>
          </a:bodyPr>
          <a:lstStyle/>
          <a:p>
            <a:r>
              <a:rPr lang="en-US" sz="2400"/>
              <a:t>How this system give results for lengthy paragraphs </a:t>
            </a:r>
          </a:p>
        </p:txBody>
      </p:sp>
      <p:pic>
        <p:nvPicPr>
          <p:cNvPr id="8" name="Picture 7">
            <a:extLst>
              <a:ext uri="{FF2B5EF4-FFF2-40B4-BE49-F238E27FC236}">
                <a16:creationId xmlns:a16="http://schemas.microsoft.com/office/drawing/2014/main" id="{39FDE840-F1D4-55A4-E24B-EEE1AB41E724}"/>
              </a:ext>
            </a:extLst>
          </p:cNvPr>
          <p:cNvPicPr>
            <a:picLocks noChangeAspect="1"/>
          </p:cNvPicPr>
          <p:nvPr/>
        </p:nvPicPr>
        <p:blipFill>
          <a:blip r:embed="rId2"/>
          <a:stretch>
            <a:fillRect/>
          </a:stretch>
        </p:blipFill>
        <p:spPr>
          <a:xfrm>
            <a:off x="4610092" y="770236"/>
            <a:ext cx="7275732" cy="3675893"/>
          </a:xfrm>
          <a:prstGeom prst="rect">
            <a:avLst/>
          </a:prstGeom>
        </p:spPr>
      </p:pic>
      <p:sp>
        <p:nvSpPr>
          <p:cNvPr id="9" name="TextBox 8">
            <a:extLst>
              <a:ext uri="{FF2B5EF4-FFF2-40B4-BE49-F238E27FC236}">
                <a16:creationId xmlns:a16="http://schemas.microsoft.com/office/drawing/2014/main" id="{E6D75D07-68C0-374D-EBDB-3CAD12ABB3DB}"/>
              </a:ext>
            </a:extLst>
          </p:cNvPr>
          <p:cNvSpPr txBox="1"/>
          <p:nvPr/>
        </p:nvSpPr>
        <p:spPr>
          <a:xfrm>
            <a:off x="306176" y="1029809"/>
            <a:ext cx="3199024" cy="3416320"/>
          </a:xfrm>
          <a:prstGeom prst="rect">
            <a:avLst/>
          </a:prstGeom>
          <a:noFill/>
        </p:spPr>
        <p:txBody>
          <a:bodyPr wrap="square" rtlCol="0">
            <a:spAutoFit/>
          </a:bodyPr>
          <a:lstStyle/>
          <a:p>
            <a:pPr algn="just"/>
            <a:r>
              <a:rPr lang="en-US" i="1">
                <a:solidFill>
                  <a:schemeClr val="bg1"/>
                </a:solidFill>
              </a:rPr>
              <a:t>A convolutional neural network is a subset of machine learning. It is one of the various types of artificial neural networks which are used for different applications and data types. A CNN is a kind of network architecture for deep learning algorithms and is specifically used for image </a:t>
            </a:r>
            <a:r>
              <a:rPr lang="en-US" sz="1600" i="1">
                <a:solidFill>
                  <a:schemeClr val="bg1"/>
                </a:solidFill>
              </a:rPr>
              <a:t>recognition</a:t>
            </a:r>
            <a:r>
              <a:rPr lang="en-US" i="1">
                <a:solidFill>
                  <a:schemeClr val="bg1"/>
                </a:solidFill>
              </a:rPr>
              <a:t> and tasks that involve the processing of pixel data</a:t>
            </a:r>
            <a:r>
              <a:rPr lang="en-US">
                <a:solidFill>
                  <a:schemeClr val="bg1"/>
                </a:solidFill>
              </a:rPr>
              <a:t>.</a:t>
            </a:r>
          </a:p>
        </p:txBody>
      </p:sp>
      <p:pic>
        <p:nvPicPr>
          <p:cNvPr id="11" name="Picture 10">
            <a:extLst>
              <a:ext uri="{FF2B5EF4-FFF2-40B4-BE49-F238E27FC236}">
                <a16:creationId xmlns:a16="http://schemas.microsoft.com/office/drawing/2014/main" id="{C8156A8A-8907-D987-17E8-9DE083B6647E}"/>
              </a:ext>
            </a:extLst>
          </p:cNvPr>
          <p:cNvPicPr>
            <a:picLocks noChangeAspect="1"/>
          </p:cNvPicPr>
          <p:nvPr/>
        </p:nvPicPr>
        <p:blipFill>
          <a:blip r:embed="rId3"/>
          <a:stretch>
            <a:fillRect/>
          </a:stretch>
        </p:blipFill>
        <p:spPr>
          <a:xfrm>
            <a:off x="255650" y="5279796"/>
            <a:ext cx="3363842" cy="1063877"/>
          </a:xfrm>
          <a:prstGeom prst="rect">
            <a:avLst/>
          </a:prstGeom>
        </p:spPr>
      </p:pic>
      <p:pic>
        <p:nvPicPr>
          <p:cNvPr id="13" name="Picture 12">
            <a:extLst>
              <a:ext uri="{FF2B5EF4-FFF2-40B4-BE49-F238E27FC236}">
                <a16:creationId xmlns:a16="http://schemas.microsoft.com/office/drawing/2014/main" id="{A3517E8D-30D5-7845-14DC-30F52778A4EB}"/>
              </a:ext>
            </a:extLst>
          </p:cNvPr>
          <p:cNvPicPr>
            <a:picLocks noChangeAspect="1"/>
          </p:cNvPicPr>
          <p:nvPr/>
        </p:nvPicPr>
        <p:blipFill>
          <a:blip r:embed="rId4"/>
          <a:stretch>
            <a:fillRect/>
          </a:stretch>
        </p:blipFill>
        <p:spPr>
          <a:xfrm>
            <a:off x="4167963" y="5300915"/>
            <a:ext cx="3409950" cy="1063877"/>
          </a:xfrm>
          <a:prstGeom prst="rect">
            <a:avLst/>
          </a:prstGeom>
        </p:spPr>
      </p:pic>
      <p:pic>
        <p:nvPicPr>
          <p:cNvPr id="15" name="Picture 14">
            <a:extLst>
              <a:ext uri="{FF2B5EF4-FFF2-40B4-BE49-F238E27FC236}">
                <a16:creationId xmlns:a16="http://schemas.microsoft.com/office/drawing/2014/main" id="{F0542C89-449B-71E0-B447-3260952CB52C}"/>
              </a:ext>
            </a:extLst>
          </p:cNvPr>
          <p:cNvPicPr>
            <a:picLocks noChangeAspect="1"/>
          </p:cNvPicPr>
          <p:nvPr/>
        </p:nvPicPr>
        <p:blipFill>
          <a:blip r:embed="rId5"/>
          <a:stretch>
            <a:fillRect/>
          </a:stretch>
        </p:blipFill>
        <p:spPr>
          <a:xfrm>
            <a:off x="7951999" y="5378006"/>
            <a:ext cx="3933825" cy="709758"/>
          </a:xfrm>
          <a:prstGeom prst="rect">
            <a:avLst/>
          </a:prstGeom>
        </p:spPr>
      </p:pic>
      <p:sp>
        <p:nvSpPr>
          <p:cNvPr id="16" name="Arrow: Right 15">
            <a:extLst>
              <a:ext uri="{FF2B5EF4-FFF2-40B4-BE49-F238E27FC236}">
                <a16:creationId xmlns:a16="http://schemas.microsoft.com/office/drawing/2014/main" id="{0501584B-E908-AA04-1E18-73ABFBE72549}"/>
              </a:ext>
            </a:extLst>
          </p:cNvPr>
          <p:cNvSpPr/>
          <p:nvPr/>
        </p:nvSpPr>
        <p:spPr>
          <a:xfrm>
            <a:off x="3619492" y="2152650"/>
            <a:ext cx="876308"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ABC7F3A-2A59-B79E-E162-2FBBC9044332}"/>
              </a:ext>
            </a:extLst>
          </p:cNvPr>
          <p:cNvSpPr/>
          <p:nvPr/>
        </p:nvSpPr>
        <p:spPr>
          <a:xfrm rot="5400000">
            <a:off x="6045415" y="4308530"/>
            <a:ext cx="876308"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39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1D3388-C9B1-6C8B-566A-1C76DA52AE50}"/>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IT20133368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lang="en-US" b="1" kern="0">
                <a:solidFill>
                  <a:prstClr val="black"/>
                </a:solidFill>
                <a:latin typeface="Cambria"/>
              </a:rPr>
              <a:t>W</a:t>
            </a:r>
            <a:r>
              <a:rPr kumimoji="0" lang="en-US" sz="1800" b="1" i="0" u="none" strike="noStrike" kern="0" cap="none" spc="0" normalizeH="0" baseline="0" noProof="0" err="1">
                <a:ln>
                  <a:noFill/>
                </a:ln>
                <a:solidFill>
                  <a:prstClr val="black"/>
                </a:solidFill>
                <a:effectLst/>
                <a:uLnTx/>
                <a:uFillTx/>
                <a:latin typeface="Cambria"/>
                <a:ea typeface="+mn-ea"/>
                <a:cs typeface="+mn-cs"/>
              </a:rPr>
              <a:t>ijayasena</a:t>
            </a:r>
            <a:r>
              <a:rPr kumimoji="0" lang="en-US" sz="1800" b="1" i="0" u="none" strike="noStrike" kern="0" cap="none" spc="0" normalizeH="0" baseline="0" noProof="0">
                <a:ln>
                  <a:noFill/>
                </a:ln>
                <a:solidFill>
                  <a:prstClr val="black"/>
                </a:solidFill>
                <a:effectLst/>
                <a:uLnTx/>
                <a:uFillTx/>
                <a:latin typeface="Cambria"/>
                <a:ea typeface="+mn-ea"/>
                <a:cs typeface="+mn-cs"/>
              </a:rPr>
              <a:t> W.D.N.D.T</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a:t>
            </a:r>
            <a:r>
              <a:rPr lang="en-US" b="1" kern="0">
                <a:solidFill>
                  <a:prstClr val="black"/>
                </a:solidFill>
                <a:latin typeface="Cambria"/>
              </a:rPr>
              <a:t>2023-035</a:t>
            </a:r>
            <a:endParaRPr kumimoji="0" lang="en-US" sz="1800" b="0" i="0" u="none" strike="noStrike" kern="0" cap="none" spc="0" normalizeH="0" baseline="0" noProof="0">
              <a:ln>
                <a:noFill/>
              </a:ln>
              <a:solidFill>
                <a:prstClr val="black"/>
              </a:solidFill>
              <a:effectLst/>
              <a:uLnTx/>
              <a:uFillTx/>
              <a:latin typeface="Cambria"/>
              <a:ea typeface="+mn-ea"/>
              <a:cs typeface="+mn-cs"/>
            </a:endParaRPr>
          </a:p>
        </p:txBody>
      </p:sp>
      <p:sp>
        <p:nvSpPr>
          <p:cNvPr id="2" name="Title 1">
            <a:extLst>
              <a:ext uri="{FF2B5EF4-FFF2-40B4-BE49-F238E27FC236}">
                <a16:creationId xmlns:a16="http://schemas.microsoft.com/office/drawing/2014/main" id="{59C28865-B657-FF84-AA1E-590D292BBCBA}"/>
              </a:ext>
            </a:extLst>
          </p:cNvPr>
          <p:cNvSpPr txBox="1">
            <a:spLocks/>
          </p:cNvSpPr>
          <p:nvPr/>
        </p:nvSpPr>
        <p:spPr>
          <a:xfrm>
            <a:off x="594946" y="176452"/>
            <a:ext cx="11002107"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5" name="TextBox 4">
            <a:extLst>
              <a:ext uri="{FF2B5EF4-FFF2-40B4-BE49-F238E27FC236}">
                <a16:creationId xmlns:a16="http://schemas.microsoft.com/office/drawing/2014/main" id="{96618FDA-81D1-6FEB-4600-B49192483028}"/>
              </a:ext>
            </a:extLst>
          </p:cNvPr>
          <p:cNvSpPr txBox="1"/>
          <p:nvPr/>
        </p:nvSpPr>
        <p:spPr>
          <a:xfrm>
            <a:off x="1091544" y="1720840"/>
            <a:ext cx="9898145" cy="3785652"/>
          </a:xfrm>
          <a:prstGeom prst="rect">
            <a:avLst/>
          </a:prstGeom>
          <a:noFill/>
        </p:spPr>
        <p:txBody>
          <a:bodyPr wrap="square" rtlCol="0">
            <a:spAutoFit/>
          </a:bodyPr>
          <a:lstStyle/>
          <a:p>
            <a:pPr marL="457200" indent="-457200" algn="just">
              <a:buFont typeface="Arial" panose="020B0604020202020204" pitchFamily="34" charset="0"/>
              <a:buChar char="•"/>
            </a:pPr>
            <a:r>
              <a:rPr lang="en-US" sz="2400"/>
              <a:t>Response Time: The system need to  provide recommendations within a reasonable time frame, typically within a few seconds.</a:t>
            </a:r>
          </a:p>
          <a:p>
            <a:pPr marL="457200" indent="-457200" algn="just">
              <a:buFont typeface="Arial" panose="020B0604020202020204" pitchFamily="34" charset="0"/>
              <a:buChar char="•"/>
            </a:pPr>
            <a:r>
              <a:rPr lang="en-US" sz="2400"/>
              <a:t>Accuracy:</a:t>
            </a:r>
          </a:p>
          <a:p>
            <a:pPr marL="1371600" lvl="2" indent="-457200" algn="just">
              <a:buFont typeface="Wingdings" panose="05000000000000000000" pitchFamily="2" charset="2"/>
              <a:buChar char="§"/>
            </a:pPr>
            <a:r>
              <a:rPr lang="en-US" sz="2400"/>
              <a:t>Topic Modeling Accuracy: The topic modeling and content analysis should be precise in identifying relevant educational topics.</a:t>
            </a:r>
          </a:p>
          <a:p>
            <a:pPr marL="1371600" lvl="2" indent="-457200" algn="just">
              <a:buFont typeface="Wingdings" panose="05000000000000000000" pitchFamily="2" charset="2"/>
              <a:buChar char="§"/>
            </a:pPr>
            <a:r>
              <a:rPr lang="en-US" sz="2400"/>
              <a:t>Recommendation Accuracy: The system should provide highly relevant and accurate resource recommendations to users.</a:t>
            </a:r>
          </a:p>
          <a:p>
            <a:pPr marL="1371600" lvl="2" indent="-457200" algn="just">
              <a:buFont typeface="Wingdings" panose="05000000000000000000" pitchFamily="2" charset="2"/>
              <a:buChar char="§"/>
            </a:pPr>
            <a:endParaRPr lang="en-US" sz="2400"/>
          </a:p>
          <a:p>
            <a:pPr marL="1371600" lvl="2" indent="-457200" algn="just">
              <a:buFont typeface="Wingdings" panose="05000000000000000000" pitchFamily="2" charset="2"/>
              <a:buChar char="§"/>
            </a:pPr>
            <a:endParaRPr lang="en-US" sz="2400"/>
          </a:p>
          <a:p>
            <a:pPr marL="457200" indent="-457200" algn="just">
              <a:buFont typeface="Arial" panose="020B0604020202020204" pitchFamily="34" charset="0"/>
              <a:buChar char="•"/>
            </a:pPr>
            <a:r>
              <a:rPr lang="en-US" sz="2400"/>
              <a:t>Availability, ensuring students can access it when needed.</a:t>
            </a:r>
          </a:p>
        </p:txBody>
      </p:sp>
    </p:spTree>
    <p:extLst>
      <p:ext uri="{BB962C8B-B14F-4D97-AF65-F5344CB8AC3E}">
        <p14:creationId xmlns:p14="http://schemas.microsoft.com/office/powerpoint/2010/main" val="4197872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defRPr/>
            </a:pPr>
            <a:r>
              <a:rPr lang="en-US">
                <a:latin typeface="Adobe Devanagari"/>
              </a:rPr>
              <a:t>IT20126438</a:t>
            </a:r>
            <a:r>
              <a:rPr kumimoji="0" lang="en-US" sz="4000" b="1" i="0" u="none" strike="noStrike" kern="1200" cap="all" spc="0" normalizeH="0" baseline="0" noProof="0">
                <a:ln>
                  <a:noFill/>
                </a:ln>
                <a:effectLst/>
                <a:uLnTx/>
                <a:uFillTx/>
                <a:latin typeface="Adobe Devanagari"/>
              </a:rPr>
              <a:t> | </a:t>
            </a:r>
            <a:r>
              <a:rPr lang="en-US">
                <a:latin typeface="Adobe Devanagari"/>
              </a:rPr>
              <a:t>Colambage </a:t>
            </a:r>
            <a:r>
              <a:rPr lang="en-US" err="1">
                <a:latin typeface="Adobe Devanagari"/>
              </a:rPr>
              <a:t>K.g</a:t>
            </a:r>
            <a:endParaRPr kumimoji="0" lang="en-US" sz="4000" b="1" i="0" u="none" strike="noStrike" kern="1200" cap="all" spc="0" normalizeH="0" baseline="0" noProof="0">
              <a:ln>
                <a:noFill/>
              </a:ln>
              <a:effectLst/>
              <a:uLnTx/>
              <a:uFillTx/>
              <a:latin typeface="Adobe Devanagari"/>
            </a:endParaRP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a:solidFill>
                  <a:sysClr val="windowText" lastClr="000000">
                    <a:tint val="75000"/>
                  </a:sysClr>
                </a:solidFill>
                <a:latin typeface="Cambria"/>
              </a:rPr>
              <a:t>Data Science</a:t>
            </a:r>
            <a:endPar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endParaRPr>
          </a:p>
        </p:txBody>
      </p:sp>
      <p:pic>
        <p:nvPicPr>
          <p:cNvPr id="3" name="Picture 6">
            <a:extLst>
              <a:ext uri="{FF2B5EF4-FFF2-40B4-BE49-F238E27FC236}">
                <a16:creationId xmlns:a16="http://schemas.microsoft.com/office/drawing/2014/main" id="{74B5BBA4-FB0F-C2A5-EF57-177CDF1CD525}"/>
              </a:ext>
            </a:extLst>
          </p:cNvPr>
          <p:cNvPicPr>
            <a:picLocks noChangeAspect="1"/>
          </p:cNvPicPr>
          <p:nvPr/>
        </p:nvPicPr>
        <p:blipFill rotWithShape="1">
          <a:blip r:embed="rId2"/>
          <a:srcRect l="29111" r="23492"/>
          <a:stretch/>
        </p:blipFill>
        <p:spPr>
          <a:xfrm>
            <a:off x="9931791" y="160029"/>
            <a:ext cx="2096087" cy="2638959"/>
          </a:xfrm>
          <a:prstGeom prst="rect">
            <a:avLst/>
          </a:prstGeom>
        </p:spPr>
      </p:pic>
      <p:sp>
        <p:nvSpPr>
          <p:cNvPr id="7" name="Rectangle 6">
            <a:extLst>
              <a:ext uri="{FF2B5EF4-FFF2-40B4-BE49-F238E27FC236}">
                <a16:creationId xmlns:a16="http://schemas.microsoft.com/office/drawing/2014/main" id="{324A7FCF-175F-CD10-37B0-95F210DEE8BB}"/>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5" name="Rectangle 4">
            <a:extLst>
              <a:ext uri="{FF2B5EF4-FFF2-40B4-BE49-F238E27FC236}">
                <a16:creationId xmlns:a16="http://schemas.microsoft.com/office/drawing/2014/main" id="{EBB26EEA-96CF-5A16-50B6-28CDBD1A85E9}"/>
              </a:ext>
            </a:extLst>
          </p:cNvPr>
          <p:cNvSpPr/>
          <p:nvPr/>
        </p:nvSpPr>
        <p:spPr>
          <a:xfrm>
            <a:off x="234244" y="528763"/>
            <a:ext cx="8610600" cy="1569660"/>
          </a:xfrm>
          <a:prstGeom prst="rect">
            <a:avLst/>
          </a:prstGeom>
          <a:noFill/>
        </p:spPr>
        <p:txBody>
          <a:bodyPr wrap="square" lIns="91440" tIns="45720" rIns="91440" bIns="45720">
            <a:spAutoFit/>
          </a:bodyPr>
          <a:lstStyle/>
          <a:p>
            <a:pPr algn="ctr"/>
            <a:r>
              <a:rPr lang="en-US" sz="4800">
                <a:ln w="0"/>
                <a:solidFill>
                  <a:schemeClr val="accent1"/>
                </a:solidFill>
                <a:effectLst>
                  <a:outerShdw blurRad="38100" dist="25400" dir="5400000" algn="ctr" rotWithShape="0">
                    <a:srgbClr val="6E747A">
                      <a:alpha val="43000"/>
                    </a:srgbClr>
                  </a:outerShdw>
                </a:effectLst>
              </a:rPr>
              <a:t>QUIZZES GENERATING COMPONENT</a:t>
            </a:r>
            <a:r>
              <a:rPr lang="en-US" sz="4800" b="0" cap="none" spc="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049516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A15F1-6230-695C-BACB-1C3918F758B1}"/>
              </a:ext>
            </a:extLst>
          </p:cNvPr>
          <p:cNvSpPr txBox="1"/>
          <p:nvPr/>
        </p:nvSpPr>
        <p:spPr>
          <a:xfrm>
            <a:off x="333068" y="759758"/>
            <a:ext cx="7703389"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2400">
                <a:ea typeface="+mn-lt"/>
                <a:cs typeface="+mn-lt"/>
              </a:rPr>
              <a:t> </a:t>
            </a:r>
            <a:r>
              <a:rPr lang="en-US" sz="2400" b="1">
                <a:ea typeface="+mn-lt"/>
                <a:cs typeface="+mn-lt"/>
              </a:rPr>
              <a:t>What is Generate a set of questions and answers using knowledge graph and categorize them according to bloom’s taxonomy</a:t>
            </a:r>
            <a:r>
              <a:rPr lang="en-US" sz="2400" b="1">
                <a:solidFill>
                  <a:schemeClr val="dk1"/>
                </a:solidFill>
                <a:latin typeface="Arial"/>
                <a:cs typeface="Arial"/>
              </a:rPr>
              <a:t>?</a:t>
            </a:r>
            <a:endParaRPr lang="en-US" sz="2400" b="1">
              <a:solidFill>
                <a:schemeClr val="dk1"/>
              </a:solidFill>
              <a:latin typeface="Arial"/>
              <a:ea typeface="+mn-lt"/>
              <a:cs typeface="Arial"/>
            </a:endParaRPr>
          </a:p>
          <a:p>
            <a:r>
              <a:rPr lang="en-US">
                <a:ea typeface="+mn-lt"/>
                <a:cs typeface="+mn-lt"/>
              </a:rPr>
              <a:t>Generating a set of questions and answers using a knowledge graph involves extracting information from a structured representation of knowledge and transforming it into a set of questions and answers. Bloom's taxonomy is a framework for categorizing educational goals and objectives into levels of cognitive complexity. Categorizing the questions and answers generated by the knowledge graph according to Bloom's taxonomy involves mapping them to the appropriate level of cognitive complexity, such as remembering, understanding, applying, analyzing, evaluating, or creating. This can help ensure that the questions and answers are appropriate for the level of learning intended and can guide the design of instructional materials and assessments</a:t>
            </a:r>
            <a:endParaRPr lang="en-US"/>
          </a:p>
          <a:p>
            <a:pPr algn="just"/>
            <a:endParaRPr lang="en-US"/>
          </a:p>
          <a:p>
            <a:pPr algn="just"/>
            <a:r>
              <a:rPr lang="en-US" sz="2400">
                <a:solidFill>
                  <a:schemeClr val="dk1"/>
                </a:solidFill>
                <a:latin typeface="Arial"/>
                <a:cs typeface="Arial"/>
              </a:rPr>
              <a:t>• </a:t>
            </a:r>
            <a:r>
              <a:rPr lang="en-US" sz="2000" b="1">
                <a:solidFill>
                  <a:schemeClr val="dk1"/>
                </a:solidFill>
                <a:latin typeface="Arial"/>
                <a:cs typeface="Arial"/>
              </a:rPr>
              <a:t>What is reason </a:t>
            </a:r>
            <a:r>
              <a:rPr lang="en-US" sz="1600" b="1">
                <a:solidFill>
                  <a:schemeClr val="dk1"/>
                </a:solidFill>
                <a:latin typeface="Arial"/>
                <a:cs typeface="Arial"/>
              </a:rPr>
              <a:t> </a:t>
            </a:r>
            <a:r>
              <a:rPr lang="en-US" sz="2000" b="1">
                <a:solidFill>
                  <a:schemeClr val="dk1"/>
                </a:solidFill>
                <a:latin typeface="Arial"/>
                <a:cs typeface="Arial"/>
              </a:rPr>
              <a:t>for selecting this system</a:t>
            </a:r>
          </a:p>
          <a:p>
            <a:pPr algn="just"/>
            <a:endParaRPr lang="en-US" sz="2000" b="1">
              <a:solidFill>
                <a:schemeClr val="dk1"/>
              </a:solidFill>
              <a:latin typeface="Arial"/>
              <a:cs typeface="Arial"/>
            </a:endParaRPr>
          </a:p>
          <a:p>
            <a:pPr algn="just"/>
            <a:r>
              <a:rPr lang="en-US" sz="1600">
                <a:solidFill>
                  <a:schemeClr val="dk1"/>
                </a:solidFill>
                <a:latin typeface="Arial"/>
                <a:cs typeface="Arial"/>
              </a:rPr>
              <a:t>I have done a survey by getting details  from the academic staff the SLIIT campus , that the students those who are in the campus are not aware and not have enough knowledge about this system.</a:t>
            </a:r>
          </a:p>
        </p:txBody>
      </p:sp>
      <p:pic>
        <p:nvPicPr>
          <p:cNvPr id="5" name="Picture 5" descr="Text, whiteboard&#10;&#10;Description automatically generated">
            <a:extLst>
              <a:ext uri="{FF2B5EF4-FFF2-40B4-BE49-F238E27FC236}">
                <a16:creationId xmlns:a16="http://schemas.microsoft.com/office/drawing/2014/main" id="{29544ACB-E5E7-35BE-5D70-B70F6FF8A19A}"/>
              </a:ext>
            </a:extLst>
          </p:cNvPr>
          <p:cNvPicPr>
            <a:picLocks noChangeAspect="1"/>
          </p:cNvPicPr>
          <p:nvPr/>
        </p:nvPicPr>
        <p:blipFill>
          <a:blip r:embed="rId2"/>
          <a:stretch>
            <a:fillRect/>
          </a:stretch>
        </p:blipFill>
        <p:spPr>
          <a:xfrm>
            <a:off x="8695214" y="1405677"/>
            <a:ext cx="2743200" cy="1824547"/>
          </a:xfrm>
          <a:prstGeom prst="rect">
            <a:avLst/>
          </a:prstGeom>
        </p:spPr>
      </p:pic>
      <p:pic>
        <p:nvPicPr>
          <p:cNvPr id="6" name="Picture 6">
            <a:extLst>
              <a:ext uri="{FF2B5EF4-FFF2-40B4-BE49-F238E27FC236}">
                <a16:creationId xmlns:a16="http://schemas.microsoft.com/office/drawing/2014/main" id="{4DCA6150-DBC1-8863-550C-7E7C6B408ED0}"/>
              </a:ext>
            </a:extLst>
          </p:cNvPr>
          <p:cNvPicPr>
            <a:picLocks noChangeAspect="1"/>
          </p:cNvPicPr>
          <p:nvPr/>
        </p:nvPicPr>
        <p:blipFill>
          <a:blip r:embed="rId3"/>
          <a:stretch>
            <a:fillRect/>
          </a:stretch>
        </p:blipFill>
        <p:spPr>
          <a:xfrm>
            <a:off x="8836325" y="4330390"/>
            <a:ext cx="2743200" cy="1820314"/>
          </a:xfrm>
          <a:prstGeom prst="rect">
            <a:avLst/>
          </a:prstGeom>
        </p:spPr>
      </p:pic>
      <p:sp>
        <p:nvSpPr>
          <p:cNvPr id="7" name="TextBox 6">
            <a:extLst>
              <a:ext uri="{FF2B5EF4-FFF2-40B4-BE49-F238E27FC236}">
                <a16:creationId xmlns:a16="http://schemas.microsoft.com/office/drawing/2014/main" id="{14D49863-57EF-7AE6-9F58-B9E508483840}"/>
              </a:ext>
            </a:extLst>
          </p:cNvPr>
          <p:cNvSpPr txBox="1"/>
          <p:nvPr/>
        </p:nvSpPr>
        <p:spPr>
          <a:xfrm>
            <a:off x="4837296" y="81210"/>
            <a:ext cx="3462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latin typeface="+mj-lt"/>
                <a:cs typeface="Calibri"/>
              </a:rPr>
              <a:t>Background</a:t>
            </a:r>
            <a:endParaRPr lang="en-US" sz="4000" b="1">
              <a:latin typeface="+mj-lt"/>
            </a:endParaRPr>
          </a:p>
        </p:txBody>
      </p:sp>
      <p:sp>
        <p:nvSpPr>
          <p:cNvPr id="8" name="TextBox 7">
            <a:extLst>
              <a:ext uri="{FF2B5EF4-FFF2-40B4-BE49-F238E27FC236}">
                <a16:creationId xmlns:a16="http://schemas.microsoft.com/office/drawing/2014/main" id="{4EC0317E-DAC6-43FA-63D8-DEBF01DE5E42}"/>
              </a:ext>
            </a:extLst>
          </p:cNvPr>
          <p:cNvSpPr txBox="1"/>
          <p:nvPr/>
        </p:nvSpPr>
        <p:spPr>
          <a:xfrm>
            <a:off x="2847623" y="6445956"/>
            <a:ext cx="545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mbria"/>
              </a:rPr>
              <a:t>IT20126438</a:t>
            </a:r>
            <a:r>
              <a:rPr lang="en-US">
                <a:latin typeface="Cambria"/>
              </a:rPr>
              <a:t>  |   Colambage K.G</a:t>
            </a:r>
            <a:r>
              <a:rPr lang="en-US" b="1">
                <a:latin typeface="Cambria"/>
              </a:rPr>
              <a:t>   </a:t>
            </a:r>
            <a:r>
              <a:rPr lang="en-US">
                <a:latin typeface="Cambria"/>
              </a:rPr>
              <a:t>|   TMP-23-035</a:t>
            </a:r>
            <a:endParaRPr lang="en-US"/>
          </a:p>
        </p:txBody>
      </p:sp>
    </p:spTree>
    <p:extLst>
      <p:ext uri="{BB962C8B-B14F-4D97-AF65-F5344CB8AC3E}">
        <p14:creationId xmlns:p14="http://schemas.microsoft.com/office/powerpoint/2010/main" val="1068301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111977-4D5D-F522-FEB7-2B3F12473C46}"/>
              </a:ext>
            </a:extLst>
          </p:cNvPr>
          <p:cNvSpPr txBox="1">
            <a:spLocks/>
          </p:cNvSpPr>
          <p:nvPr/>
        </p:nvSpPr>
        <p:spPr>
          <a:xfrm>
            <a:off x="863927" y="1976021"/>
            <a:ext cx="10464143" cy="2905957"/>
          </a:xfrm>
          <a:prstGeom prst="rect">
            <a:avLst/>
          </a:prstGeom>
        </p:spPr>
        <p:txBody>
          <a:bodyPr lIns="91440" tIns="45720" rIns="91440" bIns="45720" anchor="t">
            <a:normAutofit fontScale="975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defRPr/>
            </a:pPr>
            <a:r>
              <a:rPr lang="en-US" sz="3700">
                <a:latin typeface="Calibri"/>
                <a:ea typeface="Calibri"/>
                <a:cs typeface="Calibri"/>
              </a:rPr>
              <a:t>"How can generating questions and answers and categorizing them according to Bloom's taxonomy is the limited availability of question generation techniques specifically designed to align with the taxonomy .</a:t>
            </a:r>
            <a:r>
              <a:rPr lang="en-US">
                <a:latin typeface="Söhne"/>
              </a:rPr>
              <a:t>?"</a:t>
            </a:r>
            <a:endParaRPr lang="en-US"/>
          </a:p>
        </p:txBody>
      </p:sp>
      <p:sp>
        <p:nvSpPr>
          <p:cNvPr id="5" name="Subtitle 2">
            <a:extLst>
              <a:ext uri="{FF2B5EF4-FFF2-40B4-BE49-F238E27FC236}">
                <a16:creationId xmlns:a16="http://schemas.microsoft.com/office/drawing/2014/main" id="{46FC9C78-FF84-CC63-E4AD-31B8C2236150}"/>
              </a:ext>
            </a:extLst>
          </p:cNvPr>
          <p:cNvSpPr txBox="1">
            <a:spLocks/>
          </p:cNvSpPr>
          <p:nvPr/>
        </p:nvSpPr>
        <p:spPr>
          <a:xfrm>
            <a:off x="2906138" y="343498"/>
            <a:ext cx="7874964" cy="641489"/>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F6FC6"/>
              </a:buClr>
              <a:buFont typeface="Wingdings 3" charset="2"/>
              <a:buNone/>
            </a:pPr>
            <a:r>
              <a:rPr lang="en-US" sz="6000" b="1">
                <a:solidFill>
                  <a:schemeClr val="tx1"/>
                </a:solidFill>
                <a:latin typeface="+mj-lt"/>
                <a:ea typeface="+mj-ea"/>
                <a:cs typeface="+mj-cs"/>
              </a:rPr>
              <a:t>Research Problem</a:t>
            </a:r>
          </a:p>
        </p:txBody>
      </p:sp>
      <p:pic>
        <p:nvPicPr>
          <p:cNvPr id="6" name="Picture 5" descr="A yellow emoji with a black background&#10;&#10;Description automatically generated">
            <a:extLst>
              <a:ext uri="{FF2B5EF4-FFF2-40B4-BE49-F238E27FC236}">
                <a16:creationId xmlns:a16="http://schemas.microsoft.com/office/drawing/2014/main" id="{692DFEF1-409F-E259-87EF-726BAD9E7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7839" y="4577956"/>
            <a:ext cx="1210231" cy="1297216"/>
          </a:xfrm>
          <a:prstGeom prst="rect">
            <a:avLst/>
          </a:prstGeom>
        </p:spPr>
      </p:pic>
      <p:sp>
        <p:nvSpPr>
          <p:cNvPr id="8" name="Rectangle 7">
            <a:extLst>
              <a:ext uri="{FF2B5EF4-FFF2-40B4-BE49-F238E27FC236}">
                <a16:creationId xmlns:a16="http://schemas.microsoft.com/office/drawing/2014/main" id="{BB3AD333-A656-E52C-2C69-3A730C843B7C}"/>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55922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7985E4-5FF0-7383-8C29-ADAFA8EB2679}"/>
              </a:ext>
            </a:extLst>
          </p:cNvPr>
          <p:cNvSpPr txBox="1">
            <a:spLocks/>
          </p:cNvSpPr>
          <p:nvPr/>
        </p:nvSpPr>
        <p:spPr>
          <a:xfrm>
            <a:off x="700841" y="336828"/>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PROPOSED SOLUTION</a:t>
            </a:r>
          </a:p>
        </p:txBody>
      </p:sp>
      <p:sp>
        <p:nvSpPr>
          <p:cNvPr id="5" name="Rectangle 1">
            <a:extLst>
              <a:ext uri="{FF2B5EF4-FFF2-40B4-BE49-F238E27FC236}">
                <a16:creationId xmlns:a16="http://schemas.microsoft.com/office/drawing/2014/main" id="{64F4975C-5C26-8028-23E1-396ECC506421}"/>
              </a:ext>
            </a:extLst>
          </p:cNvPr>
          <p:cNvSpPr>
            <a:spLocks noChangeArrowheads="1"/>
          </p:cNvSpPr>
          <p:nvPr/>
        </p:nvSpPr>
        <p:spPr bwMode="auto">
          <a:xfrm>
            <a:off x="152400" y="1968043"/>
            <a:ext cx="118872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Sans-Serif"/>
              <a:buChar char="•"/>
            </a:pPr>
            <a:r>
              <a:rPr lang="en-US" sz="2800">
                <a:latin typeface="Calibri"/>
                <a:ea typeface="Calibri"/>
                <a:cs typeface="Calibri"/>
              </a:rPr>
              <a:t>Develop a question generation framework that explicitly incorporates the cognitive complexity levels defined by Bloom's taxonomy. The framework can utilize natural language processing techniques, machine learning algorithms, and educational domain knowledge to automatically generate questions that align with the desired taxonomy level.</a:t>
            </a:r>
          </a:p>
          <a:p>
            <a:pPr eaLnBrk="0" fontAlgn="base" hangingPunct="0">
              <a:spcBef>
                <a:spcPct val="0"/>
              </a:spcBef>
              <a:spcAft>
                <a:spcPct val="0"/>
              </a:spcAft>
            </a:pPr>
            <a:br>
              <a:rPr lang="en-US" altLang="en-US" sz="2800">
                <a:latin typeface="Söhne"/>
              </a:rPr>
            </a:br>
            <a:endParaRPr lang="en-US" altLang="en-US" sz="2800">
              <a:solidFill>
                <a:prstClr val="black"/>
              </a:solidFill>
              <a:latin typeface="Söhne"/>
            </a:endParaRPr>
          </a:p>
        </p:txBody>
      </p:sp>
      <p:pic>
        <p:nvPicPr>
          <p:cNvPr id="7" name="Picture 6" descr="A yellow smiley face and a light bulb&#10;&#10;Description automatically generated">
            <a:extLst>
              <a:ext uri="{FF2B5EF4-FFF2-40B4-BE49-F238E27FC236}">
                <a16:creationId xmlns:a16="http://schemas.microsoft.com/office/drawing/2014/main" id="{5617AE8F-1231-75BE-FDF9-512BC422D2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8875" y="4019360"/>
            <a:ext cx="1454515" cy="1830537"/>
          </a:xfrm>
          <a:prstGeom prst="rect">
            <a:avLst/>
          </a:prstGeom>
        </p:spPr>
      </p:pic>
      <p:sp>
        <p:nvSpPr>
          <p:cNvPr id="9" name="Rectangle 8">
            <a:extLst>
              <a:ext uri="{FF2B5EF4-FFF2-40B4-BE49-F238E27FC236}">
                <a16:creationId xmlns:a16="http://schemas.microsoft.com/office/drawing/2014/main" id="{55A7570B-7CD8-7F4C-76C9-82BE7B84A98B}"/>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799795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FAAD4AFC-4130-C491-DAC7-24D571477290}"/>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grpSp>
        <p:nvGrpSpPr>
          <p:cNvPr id="5" name="Group 4">
            <a:extLst>
              <a:ext uri="{FF2B5EF4-FFF2-40B4-BE49-F238E27FC236}">
                <a16:creationId xmlns:a16="http://schemas.microsoft.com/office/drawing/2014/main" id="{0638EAE3-EE06-13C6-40BD-ECE3C1506FA7}"/>
              </a:ext>
            </a:extLst>
          </p:cNvPr>
          <p:cNvGrpSpPr/>
          <p:nvPr/>
        </p:nvGrpSpPr>
        <p:grpSpPr>
          <a:xfrm>
            <a:off x="573971" y="1390849"/>
            <a:ext cx="11044060" cy="4672326"/>
            <a:chOff x="573971" y="1390849"/>
            <a:chExt cx="11044060" cy="4672326"/>
          </a:xfrm>
        </p:grpSpPr>
        <p:sp>
          <p:nvSpPr>
            <p:cNvPr id="6" name="Rectangle: Rounded Corners 5">
              <a:extLst>
                <a:ext uri="{FF2B5EF4-FFF2-40B4-BE49-F238E27FC236}">
                  <a16:creationId xmlns:a16="http://schemas.microsoft.com/office/drawing/2014/main" id="{91A88BD8-8EA0-4896-B10A-13328464DB71}"/>
                </a:ext>
              </a:extLst>
            </p:cNvPr>
            <p:cNvSpPr/>
            <p:nvPr/>
          </p:nvSpPr>
          <p:spPr>
            <a:xfrm>
              <a:off x="573971"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9044FE-0368-B493-F7D8-9B4A6F25FEE9}"/>
                </a:ext>
              </a:extLst>
            </p:cNvPr>
            <p:cNvSpPr/>
            <p:nvPr/>
          </p:nvSpPr>
          <p:spPr>
            <a:xfrm>
              <a:off x="7186708" y="139084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E146A9-2506-FB5B-8052-F323C343FFFD}"/>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grpSp>
      <p:sp>
        <p:nvSpPr>
          <p:cNvPr id="3" name="TextBox 2">
            <a:extLst>
              <a:ext uri="{FF2B5EF4-FFF2-40B4-BE49-F238E27FC236}">
                <a16:creationId xmlns:a16="http://schemas.microsoft.com/office/drawing/2014/main" id="{227E1AFB-037A-F8FC-19BE-D5AD39064FE4}"/>
              </a:ext>
            </a:extLst>
          </p:cNvPr>
          <p:cNvSpPr txBox="1"/>
          <p:nvPr/>
        </p:nvSpPr>
        <p:spPr>
          <a:xfrm>
            <a:off x="871268" y="2107723"/>
            <a:ext cx="35195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dk1"/>
                </a:solidFill>
                <a:latin typeface="Cambria"/>
                <a:ea typeface="Cambria"/>
                <a:cs typeface="Calibri"/>
              </a:rPr>
              <a:t>That generates, multiple-choice questions based on lecture notes. Use NLG</a:t>
            </a:r>
            <a:endParaRPr lang="en-US" sz="2400">
              <a:solidFill>
                <a:schemeClr val="dk1"/>
              </a:solidFill>
            </a:endParaRPr>
          </a:p>
        </p:txBody>
      </p:sp>
      <p:sp>
        <p:nvSpPr>
          <p:cNvPr id="9" name="TextBox 8">
            <a:extLst>
              <a:ext uri="{FF2B5EF4-FFF2-40B4-BE49-F238E27FC236}">
                <a16:creationId xmlns:a16="http://schemas.microsoft.com/office/drawing/2014/main" id="{D68ED4F0-31EC-424A-CCDD-0D398567D42F}"/>
              </a:ext>
            </a:extLst>
          </p:cNvPr>
          <p:cNvSpPr txBox="1"/>
          <p:nvPr/>
        </p:nvSpPr>
        <p:spPr>
          <a:xfrm>
            <a:off x="770628" y="3732363"/>
            <a:ext cx="4051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dk1"/>
                </a:solidFill>
                <a:latin typeface="Cambria"/>
                <a:ea typeface="Cambria"/>
                <a:cs typeface="Calibri"/>
              </a:rPr>
              <a:t>Generating self-study questions with a knowledge graph and Bloom's Taxonomy to generating quiz questions. </a:t>
            </a:r>
          </a:p>
        </p:txBody>
      </p:sp>
      <p:sp>
        <p:nvSpPr>
          <p:cNvPr id="11" name="Rectangle 10">
            <a:extLst>
              <a:ext uri="{FF2B5EF4-FFF2-40B4-BE49-F238E27FC236}">
                <a16:creationId xmlns:a16="http://schemas.microsoft.com/office/drawing/2014/main" id="{4210897F-5F49-1A0F-03D2-F5720A137C5E}"/>
              </a:ext>
            </a:extLst>
          </p:cNvPr>
          <p:cNvSpPr/>
          <p:nvPr/>
        </p:nvSpPr>
        <p:spPr>
          <a:xfrm>
            <a:off x="1098578"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3" name="Rectangle 12">
            <a:extLst>
              <a:ext uri="{FF2B5EF4-FFF2-40B4-BE49-F238E27FC236}">
                <a16:creationId xmlns:a16="http://schemas.microsoft.com/office/drawing/2014/main" id="{4868645B-29AD-C297-68B9-3969AE219D27}"/>
              </a:ext>
            </a:extLst>
          </p:cNvPr>
          <p:cNvSpPr/>
          <p:nvPr/>
        </p:nvSpPr>
        <p:spPr>
          <a:xfrm>
            <a:off x="7789429"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
        <p:nvSpPr>
          <p:cNvPr id="14" name="TextBox 13">
            <a:extLst>
              <a:ext uri="{FF2B5EF4-FFF2-40B4-BE49-F238E27FC236}">
                <a16:creationId xmlns:a16="http://schemas.microsoft.com/office/drawing/2014/main" id="{271FF6A5-7A1B-FB43-3C0D-8931C279CC10}"/>
              </a:ext>
            </a:extLst>
          </p:cNvPr>
          <p:cNvSpPr txBox="1"/>
          <p:nvPr/>
        </p:nvSpPr>
        <p:spPr>
          <a:xfrm>
            <a:off x="1877683" y="55007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
        <p:nvSpPr>
          <p:cNvPr id="10" name="TextBox 9">
            <a:extLst>
              <a:ext uri="{FF2B5EF4-FFF2-40B4-BE49-F238E27FC236}">
                <a16:creationId xmlns:a16="http://schemas.microsoft.com/office/drawing/2014/main" id="{B3F14285-A88F-E7DF-D5F3-4463306ACB11}"/>
              </a:ext>
            </a:extLst>
          </p:cNvPr>
          <p:cNvSpPr txBox="1"/>
          <p:nvPr/>
        </p:nvSpPr>
        <p:spPr>
          <a:xfrm>
            <a:off x="7427344" y="2021457"/>
            <a:ext cx="40515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mbria"/>
                <a:ea typeface="Cambria"/>
              </a:rPr>
              <a:t>Generate True or false Questions and multiple-choice Questions  based on Paragraph. Use NLP</a:t>
            </a:r>
          </a:p>
        </p:txBody>
      </p:sp>
      <p:sp>
        <p:nvSpPr>
          <p:cNvPr id="12" name="TextBox 11">
            <a:extLst>
              <a:ext uri="{FF2B5EF4-FFF2-40B4-BE49-F238E27FC236}">
                <a16:creationId xmlns:a16="http://schemas.microsoft.com/office/drawing/2014/main" id="{44B96D50-9BE2-45BA-D27A-D9C86A399F0D}"/>
              </a:ext>
            </a:extLst>
          </p:cNvPr>
          <p:cNvSpPr txBox="1"/>
          <p:nvPr/>
        </p:nvSpPr>
        <p:spPr>
          <a:xfrm>
            <a:off x="7527986" y="3833004"/>
            <a:ext cx="37352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mbria"/>
                <a:ea typeface="Cambria"/>
              </a:rPr>
              <a:t>Exam Based Self learning system Generate Questions &amp; Answers Categorize Bloom's Taxonomy level.</a:t>
            </a:r>
          </a:p>
        </p:txBody>
      </p:sp>
    </p:spTree>
    <p:extLst>
      <p:ext uri="{BB962C8B-B14F-4D97-AF65-F5344CB8AC3E}">
        <p14:creationId xmlns:p14="http://schemas.microsoft.com/office/powerpoint/2010/main" val="145002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4894858" y="283024"/>
            <a:ext cx="2858544" cy="442643"/>
          </a:xfrm>
        </p:spPr>
        <p:txBody>
          <a:bodyPr anchor="t">
            <a:noAutofit/>
          </a:bodyPr>
          <a:lstStyle/>
          <a:p>
            <a:pPr algn="ctr"/>
            <a:r>
              <a:rPr lang="en-US" sz="3600" b="1"/>
              <a:t>GANTT CHART</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pic>
        <p:nvPicPr>
          <p:cNvPr id="3" name="Picture 2" descr="A picture containing text, screenshot, plot, line&#10;&#10;Description automatically generated">
            <a:extLst>
              <a:ext uri="{FF2B5EF4-FFF2-40B4-BE49-F238E27FC236}">
                <a16:creationId xmlns:a16="http://schemas.microsoft.com/office/drawing/2014/main" id="{A7A8A7C5-16F7-4BC6-98F3-AE1415C4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46" y="1406371"/>
            <a:ext cx="11224768" cy="4408045"/>
          </a:xfrm>
          <a:prstGeom prst="rect">
            <a:avLst/>
          </a:prstGeom>
        </p:spPr>
      </p:pic>
      <p:sp>
        <p:nvSpPr>
          <p:cNvPr id="4" name="TextBox 3">
            <a:extLst>
              <a:ext uri="{FF2B5EF4-FFF2-40B4-BE49-F238E27FC236}">
                <a16:creationId xmlns:a16="http://schemas.microsoft.com/office/drawing/2014/main" id="{678DCCBE-E13F-5B6C-062F-94EB38DE1A99}"/>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Tree>
    <p:extLst>
      <p:ext uri="{BB962C8B-B14F-4D97-AF65-F5344CB8AC3E}">
        <p14:creationId xmlns:p14="http://schemas.microsoft.com/office/powerpoint/2010/main" val="618750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A67D2D-A1E5-9E99-65AA-1D5567E50703}"/>
              </a:ext>
            </a:extLst>
          </p:cNvPr>
          <p:cNvSpPr txBox="1">
            <a:spLocks/>
          </p:cNvSpPr>
          <p:nvPr/>
        </p:nvSpPr>
        <p:spPr>
          <a:xfrm>
            <a:off x="728716" y="190520"/>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RESEARCH GAP</a:t>
            </a:r>
          </a:p>
        </p:txBody>
      </p:sp>
      <p:sp>
        <p:nvSpPr>
          <p:cNvPr id="7" name="Rectangle: Rounded Corners 6">
            <a:extLst>
              <a:ext uri="{FF2B5EF4-FFF2-40B4-BE49-F238E27FC236}">
                <a16:creationId xmlns:a16="http://schemas.microsoft.com/office/drawing/2014/main" id="{E3C9F745-E4EC-E3A3-83AB-DC176B4D77ED}"/>
              </a:ext>
            </a:extLst>
          </p:cNvPr>
          <p:cNvSpPr/>
          <p:nvPr/>
        </p:nvSpPr>
        <p:spPr>
          <a:xfrm>
            <a:off x="588349" y="1333339"/>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CCA16E1-2E00-2839-F285-7D5C8F8B54CE}"/>
              </a:ext>
            </a:extLst>
          </p:cNvPr>
          <p:cNvSpPr/>
          <p:nvPr/>
        </p:nvSpPr>
        <p:spPr>
          <a:xfrm>
            <a:off x="7201933" y="1405226"/>
            <a:ext cx="4431323" cy="467232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79039-73F9-F11B-6B8F-DAE07CF6D368}"/>
              </a:ext>
            </a:extLst>
          </p:cNvPr>
          <p:cNvSpPr/>
          <p:nvPr/>
        </p:nvSpPr>
        <p:spPr>
          <a:xfrm>
            <a:off x="5339288" y="2743199"/>
            <a:ext cx="1513424"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VS</a:t>
            </a:r>
            <a:endParaRPr lang="en-US" sz="9600" b="1" cap="none" spc="0">
              <a:ln/>
              <a:solidFill>
                <a:schemeClr val="accent4"/>
              </a:solidFill>
              <a:effectLst/>
            </a:endParaRPr>
          </a:p>
        </p:txBody>
      </p:sp>
      <p:sp>
        <p:nvSpPr>
          <p:cNvPr id="12" name="TextBox 11">
            <a:extLst>
              <a:ext uri="{FF2B5EF4-FFF2-40B4-BE49-F238E27FC236}">
                <a16:creationId xmlns:a16="http://schemas.microsoft.com/office/drawing/2014/main" id="{1B3094C0-A269-3BDA-23E0-03E6FECBABFD}"/>
              </a:ext>
            </a:extLst>
          </p:cNvPr>
          <p:cNvSpPr txBox="1"/>
          <p:nvPr/>
        </p:nvSpPr>
        <p:spPr>
          <a:xfrm>
            <a:off x="1374475" y="242402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contain mostly keyword associated Analyzing level</a:t>
            </a:r>
            <a:endParaRPr lang="en-US" sz="700">
              <a:ea typeface="Calibri"/>
              <a:cs typeface="Calibri"/>
            </a:endParaRPr>
          </a:p>
        </p:txBody>
      </p:sp>
      <p:sp>
        <p:nvSpPr>
          <p:cNvPr id="13" name="TextBox 12">
            <a:extLst>
              <a:ext uri="{FF2B5EF4-FFF2-40B4-BE49-F238E27FC236}">
                <a16:creationId xmlns:a16="http://schemas.microsoft.com/office/drawing/2014/main" id="{90F3F2DB-B4D3-E38A-ADC0-FB55E03FFFCC}"/>
              </a:ext>
            </a:extLst>
          </p:cNvPr>
          <p:cNvSpPr txBox="1"/>
          <p:nvPr/>
        </p:nvSpPr>
        <p:spPr>
          <a:xfrm>
            <a:off x="7973683" y="1963947"/>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contain mostly keyword associated Analyzing , Understanding, Remembering level then can categories   in to 3 levels.</a:t>
            </a:r>
            <a:r>
              <a:rPr lang="en-US" sz="700">
                <a:ea typeface="Calibri"/>
                <a:cs typeface="Calibri"/>
              </a:rPr>
              <a:t>.</a:t>
            </a:r>
            <a:endParaRPr lang="en-US"/>
          </a:p>
        </p:txBody>
      </p:sp>
      <p:sp>
        <p:nvSpPr>
          <p:cNvPr id="14" name="TextBox 13">
            <a:extLst>
              <a:ext uri="{FF2B5EF4-FFF2-40B4-BE49-F238E27FC236}">
                <a16:creationId xmlns:a16="http://schemas.microsoft.com/office/drawing/2014/main" id="{4A41A326-7825-7DA5-576A-B01E83F39571}"/>
              </a:ext>
            </a:extLst>
          </p:cNvPr>
          <p:cNvSpPr txBox="1"/>
          <p:nvPr/>
        </p:nvSpPr>
        <p:spPr>
          <a:xfrm>
            <a:off x="1374475" y="3976777"/>
            <a:ext cx="28582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 focused on either question generation or Bloom's categorization,  </a:t>
            </a:r>
          </a:p>
        </p:txBody>
      </p:sp>
      <p:sp>
        <p:nvSpPr>
          <p:cNvPr id="15" name="TextBox 14">
            <a:extLst>
              <a:ext uri="{FF2B5EF4-FFF2-40B4-BE49-F238E27FC236}">
                <a16:creationId xmlns:a16="http://schemas.microsoft.com/office/drawing/2014/main" id="{3262B19E-3530-2435-2E45-2A4DD6F828D1}"/>
              </a:ext>
            </a:extLst>
          </p:cNvPr>
          <p:cNvSpPr txBox="1"/>
          <p:nvPr/>
        </p:nvSpPr>
        <p:spPr>
          <a:xfrm>
            <a:off x="8074324" y="4091796"/>
            <a:ext cx="26425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ea typeface="+mn-lt"/>
                <a:cs typeface="+mn-lt"/>
              </a:rPr>
              <a:t>Simultaneously Generate  Both Questions generation and Categorization. </a:t>
            </a:r>
            <a:endParaRPr lang="en-US"/>
          </a:p>
        </p:txBody>
      </p:sp>
      <p:sp>
        <p:nvSpPr>
          <p:cNvPr id="17" name="Rectangle 16">
            <a:extLst>
              <a:ext uri="{FF2B5EF4-FFF2-40B4-BE49-F238E27FC236}">
                <a16:creationId xmlns:a16="http://schemas.microsoft.com/office/drawing/2014/main" id="{7548CAB2-EB32-E0FF-9113-83F4FCB2B1D2}"/>
              </a:ext>
            </a:extLst>
          </p:cNvPr>
          <p:cNvSpPr/>
          <p:nvPr/>
        </p:nvSpPr>
        <p:spPr>
          <a:xfrm>
            <a:off x="1098578"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Previous Studies</a:t>
            </a:r>
          </a:p>
        </p:txBody>
      </p:sp>
      <p:sp>
        <p:nvSpPr>
          <p:cNvPr id="19" name="Rectangle 18">
            <a:extLst>
              <a:ext uri="{FF2B5EF4-FFF2-40B4-BE49-F238E27FC236}">
                <a16:creationId xmlns:a16="http://schemas.microsoft.com/office/drawing/2014/main" id="{1E090B97-5055-FF21-0D04-F01745BC2B68}"/>
              </a:ext>
            </a:extLst>
          </p:cNvPr>
          <p:cNvSpPr/>
          <p:nvPr/>
        </p:nvSpPr>
        <p:spPr>
          <a:xfrm>
            <a:off x="7789429" y="1088547"/>
            <a:ext cx="3382107" cy="7092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accent1"/>
                </a:solidFill>
                <a:effectLst>
                  <a:outerShdw blurRad="38100" dist="25400" dir="5400000" algn="ctr" rotWithShape="0">
                    <a:srgbClr val="6E747A">
                      <a:alpha val="43000"/>
                    </a:srgbClr>
                  </a:outerShdw>
                </a:effectLst>
              </a:rPr>
              <a:t>This Study</a:t>
            </a:r>
          </a:p>
        </p:txBody>
      </p:sp>
      <p:sp>
        <p:nvSpPr>
          <p:cNvPr id="6" name="Rectangle 5">
            <a:extLst>
              <a:ext uri="{FF2B5EF4-FFF2-40B4-BE49-F238E27FC236}">
                <a16:creationId xmlns:a16="http://schemas.microsoft.com/office/drawing/2014/main" id="{B254B0FB-56E0-3403-F0CD-7E35622FFA11}"/>
              </a:ext>
            </a:extLst>
          </p:cNvPr>
          <p:cNvSpPr/>
          <p:nvPr/>
        </p:nvSpPr>
        <p:spPr>
          <a:xfrm>
            <a:off x="2632435" y="65210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Tree>
    <p:extLst>
      <p:ext uri="{BB962C8B-B14F-4D97-AF65-F5344CB8AC3E}">
        <p14:creationId xmlns:p14="http://schemas.microsoft.com/office/powerpoint/2010/main" val="327730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4" name="Title 1">
            <a:extLst>
              <a:ext uri="{FF2B5EF4-FFF2-40B4-BE49-F238E27FC236}">
                <a16:creationId xmlns:a16="http://schemas.microsoft.com/office/drawing/2014/main" id="{4338B24B-DD79-2FA5-1635-D9DAC3094EE0}"/>
              </a:ext>
            </a:extLst>
          </p:cNvPr>
          <p:cNvSpPr txBox="1">
            <a:spLocks/>
          </p:cNvSpPr>
          <p:nvPr/>
        </p:nvSpPr>
        <p:spPr>
          <a:xfrm>
            <a:off x="426791" y="-53895"/>
            <a:ext cx="10526609"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COMPONENT DIAGRAM</a:t>
            </a:r>
          </a:p>
        </p:txBody>
      </p:sp>
      <p:pic>
        <p:nvPicPr>
          <p:cNvPr id="6" name="Image 15">
            <a:extLst>
              <a:ext uri="{FF2B5EF4-FFF2-40B4-BE49-F238E27FC236}">
                <a16:creationId xmlns:a16="http://schemas.microsoft.com/office/drawing/2014/main" id="{0D062A7F-94E2-41B4-9619-E2D279524E8B}"/>
              </a:ext>
            </a:extLst>
          </p:cNvPr>
          <p:cNvPicPr/>
          <p:nvPr/>
        </p:nvPicPr>
        <p:blipFill>
          <a:blip r:embed="rId2" cstate="print"/>
          <a:stretch>
            <a:fillRect/>
          </a:stretch>
        </p:blipFill>
        <p:spPr>
          <a:xfrm>
            <a:off x="1547446" y="1308295"/>
            <a:ext cx="7901354" cy="4614203"/>
          </a:xfrm>
          <a:prstGeom prst="rect">
            <a:avLst/>
          </a:prstGeom>
        </p:spPr>
      </p:pic>
    </p:spTree>
    <p:extLst>
      <p:ext uri="{BB962C8B-B14F-4D97-AF65-F5344CB8AC3E}">
        <p14:creationId xmlns:p14="http://schemas.microsoft.com/office/powerpoint/2010/main" val="200321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702EC9-34F2-4272-9C7B-D180210930CB}"/>
              </a:ext>
            </a:extLst>
          </p:cNvPr>
          <p:cNvSpPr>
            <a:spLocks noGrp="1"/>
          </p:cNvSpPr>
          <p:nvPr>
            <p:ph type="dt" sz="half" idx="10"/>
          </p:nvPr>
        </p:nvSpPr>
        <p:spPr/>
        <p:txBody>
          <a:bodyPr/>
          <a:lstStyle/>
          <a:p>
            <a:fld id="{8198CB13-E27D-4890-818A-4948235B4D3C}" type="datetime1">
              <a:rPr lang="en-US" smtClean="0"/>
              <a:t>2023-10-30</a:t>
            </a:fld>
            <a:endParaRPr lang="en-US"/>
          </a:p>
        </p:txBody>
      </p:sp>
      <p:sp>
        <p:nvSpPr>
          <p:cNvPr id="3" name="Slide Number Placeholder 2">
            <a:extLst>
              <a:ext uri="{FF2B5EF4-FFF2-40B4-BE49-F238E27FC236}">
                <a16:creationId xmlns:a16="http://schemas.microsoft.com/office/drawing/2014/main" id="{2E4A2DB0-8C49-478B-A106-D219D0C5521B}"/>
              </a:ext>
            </a:extLst>
          </p:cNvPr>
          <p:cNvSpPr>
            <a:spLocks noGrp="1"/>
          </p:cNvSpPr>
          <p:nvPr>
            <p:ph type="sldNum" sz="quarter" idx="12"/>
          </p:nvPr>
        </p:nvSpPr>
        <p:spPr/>
        <p:txBody>
          <a:bodyPr/>
          <a:lstStyle/>
          <a:p>
            <a:fld id="{D57F1E4F-1CFF-5643-939E-217C01CDF565}" type="slidenum">
              <a:rPr lang="en-US" smtClean="0"/>
              <a:pPr/>
              <a:t>52</a:t>
            </a:fld>
            <a:endParaRPr lang="en-US"/>
          </a:p>
        </p:txBody>
      </p:sp>
      <p:sp>
        <p:nvSpPr>
          <p:cNvPr id="4" name="Rectangle 3">
            <a:extLst>
              <a:ext uri="{FF2B5EF4-FFF2-40B4-BE49-F238E27FC236}">
                <a16:creationId xmlns:a16="http://schemas.microsoft.com/office/drawing/2014/main" id="{01BB715E-2D38-46EC-BD5B-17095638FAF2}"/>
              </a:ext>
            </a:extLst>
          </p:cNvPr>
          <p:cNvSpPr/>
          <p:nvPr/>
        </p:nvSpPr>
        <p:spPr>
          <a:xfrm>
            <a:off x="506436" y="1617179"/>
            <a:ext cx="10367889" cy="4247317"/>
          </a:xfrm>
          <a:prstGeom prst="rect">
            <a:avLst/>
          </a:prstGeom>
        </p:spPr>
        <p:txBody>
          <a:bodyPr wrap="square">
            <a:spAutoFit/>
          </a:bodyPr>
          <a:lstStyle/>
          <a:p>
            <a:pPr marL="373380" marR="701675">
              <a:spcBef>
                <a:spcPts val="5"/>
              </a:spcBef>
              <a:spcAft>
                <a:spcPts val="0"/>
              </a:spcAft>
            </a:pPr>
            <a:r>
              <a:rPr lang="en-US">
                <a:latin typeface="Calibri" panose="020F0502020204030204" pitchFamily="34" charset="0"/>
                <a:ea typeface="Calibri" panose="020F0502020204030204" pitchFamily="34" charset="0"/>
              </a:rPr>
              <a:t>Our experiments involved utilizing educational texts and paragraphs from various domains.</a:t>
            </a:r>
            <a:r>
              <a:rPr lang="en-US" spc="-2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The</a:t>
            </a:r>
            <a:r>
              <a:rPr lang="en-US" spc="-20">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system</a:t>
            </a:r>
            <a:r>
              <a:rPr lang="en-US" spc="-1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was tested</a:t>
            </a:r>
            <a:r>
              <a:rPr lang="en-US" spc="-1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on</a:t>
            </a:r>
            <a:r>
              <a:rPr lang="en-US" spc="-1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a</a:t>
            </a:r>
            <a:r>
              <a:rPr lang="en-US" spc="-1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diverse</a:t>
            </a:r>
            <a:r>
              <a:rPr lang="en-US" spc="-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set</a:t>
            </a:r>
            <a:r>
              <a:rPr lang="en-US" spc="-1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of</a:t>
            </a:r>
            <a:r>
              <a:rPr lang="en-US" spc="-10">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topics</a:t>
            </a:r>
            <a:r>
              <a:rPr lang="en-US" spc="-20">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to</a:t>
            </a:r>
            <a:r>
              <a:rPr lang="en-US" spc="-20">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ensure</a:t>
            </a:r>
            <a:r>
              <a:rPr lang="en-US" spc="-5">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its</a:t>
            </a:r>
            <a:r>
              <a:rPr lang="en-US" spc="-10">
                <a:latin typeface="Calibri" panose="020F0502020204030204" pitchFamily="34" charset="0"/>
                <a:ea typeface="Calibri" panose="020F0502020204030204" pitchFamily="34" charset="0"/>
              </a:rPr>
              <a:t> </a:t>
            </a:r>
            <a:r>
              <a:rPr lang="en-US">
                <a:latin typeface="Calibri" panose="020F0502020204030204" pitchFamily="34" charset="0"/>
                <a:ea typeface="Calibri" panose="020F0502020204030204" pitchFamily="34" charset="0"/>
              </a:rPr>
              <a:t>applicability across different subjects. The results demonstrated the effectiveness of our approach in generating meaningful questions and answers.</a:t>
            </a:r>
          </a:p>
          <a:p>
            <a:pPr>
              <a:spcBef>
                <a:spcPts val="5"/>
              </a:spcBef>
              <a:spcAft>
                <a:spcPts val="0"/>
              </a:spcAft>
            </a:pPr>
            <a:r>
              <a:rPr lang="en-US">
                <a:latin typeface="Calibri" panose="020F0502020204030204" pitchFamily="34" charset="0"/>
                <a:ea typeface="Calibri" panose="020F0502020204030204" pitchFamily="34" charset="0"/>
              </a:rPr>
              <a:t> </a:t>
            </a:r>
          </a:p>
          <a:p>
            <a:pPr marL="742950" marR="1035050" lvl="1" indent="-285750" algn="just">
              <a:spcAft>
                <a:spcPts val="0"/>
              </a:spcAft>
              <a:buFont typeface="Symbol" panose="05050102010706020507" pitchFamily="18" charset="2"/>
              <a:buChar char=""/>
              <a:tabLst>
                <a:tab pos="830580" algn="l"/>
              </a:tabLst>
            </a:pPr>
            <a:r>
              <a:rPr lang="en-US">
                <a:latin typeface="Calibri" panose="020F0502020204030204" pitchFamily="34" charset="0"/>
                <a:ea typeface="Symbol" panose="05050102010706020507" pitchFamily="18" charset="2"/>
                <a:cs typeface="Symbol" panose="05050102010706020507" pitchFamily="18" charset="2"/>
              </a:rPr>
              <a:t>Bloom's</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Taxonomy</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Categorization</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Accuracy:</a:t>
            </a:r>
            <a:r>
              <a:rPr lang="en-US" spc="-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Our</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system</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achieved</a:t>
            </a:r>
            <a:r>
              <a:rPr lang="en-US" spc="-1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an</a:t>
            </a:r>
            <a:r>
              <a:rPr lang="en-US" spc="-1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accuracy</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of approximately 85% in categorizing generated questions into the correct Bloom's taxonomy levels.</a:t>
            </a:r>
          </a:p>
          <a:p>
            <a:pPr>
              <a:spcBef>
                <a:spcPts val="15"/>
              </a:spcBef>
              <a:spcAft>
                <a:spcPts val="0"/>
              </a:spcAft>
            </a:pPr>
            <a:r>
              <a:rPr lang="en-US">
                <a:latin typeface="Calibri" panose="020F0502020204030204" pitchFamily="34" charset="0"/>
                <a:ea typeface="Calibri" panose="020F0502020204030204" pitchFamily="34" charset="0"/>
              </a:rPr>
              <a:t> </a:t>
            </a:r>
          </a:p>
          <a:p>
            <a:pPr marL="742950" marR="679450" lvl="1" indent="-285750">
              <a:spcAft>
                <a:spcPts val="0"/>
              </a:spcAft>
              <a:buFont typeface="Symbol" panose="05050102010706020507" pitchFamily="18" charset="2"/>
              <a:buChar char=""/>
              <a:tabLst>
                <a:tab pos="830580" algn="l"/>
              </a:tabLst>
            </a:pPr>
            <a:r>
              <a:rPr lang="en-US">
                <a:latin typeface="Calibri" panose="020F0502020204030204" pitchFamily="34" charset="0"/>
                <a:ea typeface="Symbol" panose="05050102010706020507" pitchFamily="18" charset="2"/>
                <a:cs typeface="Symbol" panose="05050102010706020507" pitchFamily="18" charset="2"/>
              </a:rPr>
              <a:t>Generate Questions Relevance: The generated questions received a high meaningfulness</a:t>
            </a:r>
            <a:r>
              <a:rPr lang="en-US" spc="-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score</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from</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educators,</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indicating</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that</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they</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align</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well</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with</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the</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expected cognitive skills associated with Bloom's taxonomy levels.</a:t>
            </a:r>
          </a:p>
          <a:p>
            <a:pPr>
              <a:spcBef>
                <a:spcPts val="15"/>
              </a:spcBef>
              <a:spcAft>
                <a:spcPts val="0"/>
              </a:spcAft>
            </a:pPr>
            <a:r>
              <a:rPr lang="en-US">
                <a:latin typeface="Calibri" panose="020F0502020204030204" pitchFamily="34" charset="0"/>
                <a:ea typeface="Calibri" panose="020F0502020204030204" pitchFamily="34" charset="0"/>
              </a:rPr>
              <a:t> </a:t>
            </a:r>
          </a:p>
          <a:p>
            <a:pPr marL="742950" marR="1040765" lvl="1" indent="-285750">
              <a:spcAft>
                <a:spcPts val="0"/>
              </a:spcAft>
              <a:buFont typeface="Symbol" panose="05050102010706020507" pitchFamily="18" charset="2"/>
              <a:buChar char=""/>
              <a:tabLst>
                <a:tab pos="830580" algn="l"/>
              </a:tabLst>
            </a:pPr>
            <a:r>
              <a:rPr lang="en-US">
                <a:latin typeface="Calibri" panose="020F0502020204030204" pitchFamily="34" charset="0"/>
                <a:ea typeface="Symbol" panose="05050102010706020507" pitchFamily="18" charset="2"/>
                <a:cs typeface="Symbol" panose="05050102010706020507" pitchFamily="18" charset="2"/>
              </a:rPr>
              <a:t>Answer</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Relevance: The</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extracted</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answers</a:t>
            </a:r>
            <a:r>
              <a:rPr lang="en-US" spc="-2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were</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highly</a:t>
            </a:r>
            <a:r>
              <a:rPr lang="en-US" spc="-2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relevant</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to</a:t>
            </a:r>
            <a:r>
              <a:rPr lang="en-US" spc="-15">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the</a:t>
            </a:r>
            <a:r>
              <a:rPr lang="en-US" spc="-10">
                <a:latin typeface="Calibri" panose="020F0502020204030204" pitchFamily="34" charset="0"/>
                <a:ea typeface="Symbol" panose="05050102010706020507" pitchFamily="18" charset="2"/>
                <a:cs typeface="Symbol" panose="05050102010706020507" pitchFamily="18" charset="2"/>
              </a:rPr>
              <a:t> </a:t>
            </a:r>
            <a:r>
              <a:rPr lang="en-US">
                <a:latin typeface="Calibri" panose="020F0502020204030204" pitchFamily="34" charset="0"/>
                <a:ea typeface="Symbol" panose="05050102010706020507" pitchFamily="18" charset="2"/>
                <a:cs typeface="Symbol" panose="05050102010706020507" pitchFamily="18" charset="2"/>
              </a:rPr>
              <a:t>generated questions, with an average relevance score of 4.5 out of 5.</a:t>
            </a:r>
            <a:endParaRPr lang="en-US" spc="0">
              <a:effectLst/>
              <a:latin typeface="Calibri" panose="020F0502020204030204" pitchFamily="34" charset="0"/>
              <a:ea typeface="Symbol" panose="05050102010706020507" pitchFamily="18" charset="2"/>
              <a:cs typeface="Symbol" panose="05050102010706020507" pitchFamily="18" charset="2"/>
            </a:endParaRPr>
          </a:p>
        </p:txBody>
      </p:sp>
      <p:sp>
        <p:nvSpPr>
          <p:cNvPr id="5" name="Rectangle 4">
            <a:extLst>
              <a:ext uri="{FF2B5EF4-FFF2-40B4-BE49-F238E27FC236}">
                <a16:creationId xmlns:a16="http://schemas.microsoft.com/office/drawing/2014/main" id="{83BC6515-F51E-4885-BF7F-796CA2A39F5E}"/>
              </a:ext>
            </a:extLst>
          </p:cNvPr>
          <p:cNvSpPr/>
          <p:nvPr/>
        </p:nvSpPr>
        <p:spPr>
          <a:xfrm>
            <a:off x="838200" y="993504"/>
            <a:ext cx="3930748" cy="523220"/>
          </a:xfrm>
          <a:prstGeom prst="rect">
            <a:avLst/>
          </a:prstGeom>
        </p:spPr>
        <p:txBody>
          <a:bodyPr wrap="square">
            <a:spAutoFit/>
          </a:bodyPr>
          <a:lstStyle/>
          <a:p>
            <a:r>
              <a:rPr lang="en-US" sz="2800" b="1">
                <a:latin typeface="Calibri" panose="020F0502020204030204" pitchFamily="34" charset="0"/>
                <a:ea typeface="Calibri" panose="020F0502020204030204" pitchFamily="34" charset="0"/>
              </a:rPr>
              <a:t>Experimental</a:t>
            </a:r>
            <a:r>
              <a:rPr lang="en-US" sz="2800" b="1" spc="-20">
                <a:latin typeface="Calibri" panose="020F0502020204030204" pitchFamily="34" charset="0"/>
                <a:ea typeface="Calibri" panose="020F0502020204030204" pitchFamily="34" charset="0"/>
              </a:rPr>
              <a:t> </a:t>
            </a:r>
            <a:r>
              <a:rPr lang="en-US" sz="2800" b="1" spc="-10">
                <a:latin typeface="Calibri" panose="020F0502020204030204" pitchFamily="34" charset="0"/>
                <a:ea typeface="Calibri" panose="020F0502020204030204" pitchFamily="34" charset="0"/>
              </a:rPr>
              <a:t>Results</a:t>
            </a:r>
            <a:endParaRPr lang="en-US" sz="2800" b="1"/>
          </a:p>
        </p:txBody>
      </p:sp>
    </p:spTree>
    <p:extLst>
      <p:ext uri="{BB962C8B-B14F-4D97-AF65-F5344CB8AC3E}">
        <p14:creationId xmlns:p14="http://schemas.microsoft.com/office/powerpoint/2010/main" val="283748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3">
            <a:extLst>
              <a:ext uri="{FF2B5EF4-FFF2-40B4-BE49-F238E27FC236}">
                <a16:creationId xmlns:a16="http://schemas.microsoft.com/office/drawing/2014/main" id="{656B90C7-0190-49CE-9D63-47286CD49349}"/>
              </a:ext>
            </a:extLst>
          </p:cNvPr>
          <p:cNvPicPr/>
          <p:nvPr/>
        </p:nvPicPr>
        <p:blipFill>
          <a:blip r:embed="rId2" cstate="print"/>
          <a:stretch>
            <a:fillRect/>
          </a:stretch>
        </p:blipFill>
        <p:spPr>
          <a:xfrm>
            <a:off x="1249680" y="253220"/>
            <a:ext cx="9692640" cy="5976522"/>
          </a:xfrm>
          <a:prstGeom prst="rect">
            <a:avLst/>
          </a:prstGeom>
        </p:spPr>
      </p:pic>
    </p:spTree>
    <p:extLst>
      <p:ext uri="{BB962C8B-B14F-4D97-AF65-F5344CB8AC3E}">
        <p14:creationId xmlns:p14="http://schemas.microsoft.com/office/powerpoint/2010/main" val="402233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A1BCEB-FB09-4CBB-921D-FC50D3DB6C07}"/>
              </a:ext>
            </a:extLst>
          </p:cNvPr>
          <p:cNvSpPr/>
          <p:nvPr/>
        </p:nvSpPr>
        <p:spPr>
          <a:xfrm>
            <a:off x="1748724" y="100565"/>
            <a:ext cx="6523159" cy="523220"/>
          </a:xfrm>
          <a:prstGeom prst="rect">
            <a:avLst/>
          </a:prstGeom>
        </p:spPr>
        <p:txBody>
          <a:bodyPr wrap="square">
            <a:spAutoFit/>
          </a:bodyPr>
          <a:lstStyle/>
          <a:p>
            <a:r>
              <a:rPr lang="en-US" sz="2800" b="1"/>
              <a:t>Accuracy in Question &amp; Answering System</a:t>
            </a:r>
          </a:p>
        </p:txBody>
      </p:sp>
      <p:sp>
        <p:nvSpPr>
          <p:cNvPr id="11" name="AutoShape 2" descr="Delayed test performance (proportion correct after two days) as a function of retrieval practice condition from Experiment 2. Errors bars represent 95% confidence intervals.">
            <a:extLst>
              <a:ext uri="{FF2B5EF4-FFF2-40B4-BE49-F238E27FC236}">
                <a16:creationId xmlns:a16="http://schemas.microsoft.com/office/drawing/2014/main" id="{8E33CE40-774A-4B57-AFC4-53D952812219}"/>
              </a:ext>
            </a:extLst>
          </p:cNvPr>
          <p:cNvSpPr>
            <a:spLocks noChangeAspect="1" noChangeArrowheads="1"/>
          </p:cNvSpPr>
          <p:nvPr/>
        </p:nvSpPr>
        <p:spPr bwMode="auto">
          <a:xfrm>
            <a:off x="4348618" y="3230978"/>
            <a:ext cx="3125372" cy="31253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Delayed test performance (proportion correct after two days) as a function of retrieval practice condition from Experiment 2. Errors bars represent 95% confidence intervals.">
            <a:extLst>
              <a:ext uri="{FF2B5EF4-FFF2-40B4-BE49-F238E27FC236}">
                <a16:creationId xmlns:a16="http://schemas.microsoft.com/office/drawing/2014/main" id="{AF3BB5FA-4595-4B11-8189-C74D0FB284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68B1D894-E639-4F27-8568-9E92097C1BA5}"/>
              </a:ext>
            </a:extLst>
          </p:cNvPr>
          <p:cNvSpPr/>
          <p:nvPr/>
        </p:nvSpPr>
        <p:spPr>
          <a:xfrm>
            <a:off x="329762" y="4041752"/>
            <a:ext cx="4593930" cy="400110"/>
          </a:xfrm>
          <a:prstGeom prst="rect">
            <a:avLst/>
          </a:prstGeom>
        </p:spPr>
        <p:txBody>
          <a:bodyPr wrap="square">
            <a:spAutoFit/>
          </a:bodyPr>
          <a:lstStyle/>
          <a:p>
            <a:r>
              <a:rPr lang="en-US" sz="2000" b="1"/>
              <a:t>Another System  Accuracy Summary</a:t>
            </a:r>
          </a:p>
        </p:txBody>
      </p:sp>
      <p:sp>
        <p:nvSpPr>
          <p:cNvPr id="18" name="Rectangle 17">
            <a:extLst>
              <a:ext uri="{FF2B5EF4-FFF2-40B4-BE49-F238E27FC236}">
                <a16:creationId xmlns:a16="http://schemas.microsoft.com/office/drawing/2014/main" id="{32427E70-226F-4EAA-828E-FF7D1E97C78E}"/>
              </a:ext>
            </a:extLst>
          </p:cNvPr>
          <p:cNvSpPr/>
          <p:nvPr/>
        </p:nvSpPr>
        <p:spPr>
          <a:xfrm>
            <a:off x="251512" y="1179430"/>
            <a:ext cx="8282713" cy="2862322"/>
          </a:xfrm>
          <a:prstGeom prst="rect">
            <a:avLst/>
          </a:prstGeom>
        </p:spPr>
        <p:txBody>
          <a:bodyPr wrap="square">
            <a:spAutoFit/>
          </a:bodyPr>
          <a:lstStyle/>
          <a:p>
            <a:pPr>
              <a:buFont typeface="Arial" panose="020B0604020202020204" pitchFamily="34" charset="0"/>
              <a:buChar char="•"/>
            </a:pPr>
            <a:r>
              <a:rPr lang="en-US" b="1">
                <a:solidFill>
                  <a:srgbClr val="374151"/>
                </a:solidFill>
                <a:latin typeface="Söhne"/>
              </a:rPr>
              <a:t>Accuracy Level:</a:t>
            </a:r>
            <a:r>
              <a:rPr lang="en-US">
                <a:solidFill>
                  <a:srgbClr val="374151"/>
                </a:solidFill>
                <a:latin typeface="Söhne"/>
              </a:rPr>
              <a:t> The accuracy of this system would depend on the quality of its training data and the effectiveness of the categorization into Bloom's taxonomy levels. If your system is well-designed and trained on high-quality educational data, it should perform well in categorizing questions and generating answers.</a:t>
            </a:r>
          </a:p>
          <a:p>
            <a:pPr>
              <a:buFont typeface="Arial" panose="020B0604020202020204" pitchFamily="34" charset="0"/>
              <a:buChar char="•"/>
            </a:pPr>
            <a:r>
              <a:rPr lang="en-US" b="1">
                <a:solidFill>
                  <a:srgbClr val="374151"/>
                </a:solidFill>
                <a:latin typeface="Söhne"/>
              </a:rPr>
              <a:t>Percentage:</a:t>
            </a:r>
            <a:r>
              <a:rPr lang="en-US">
                <a:solidFill>
                  <a:srgbClr val="374151"/>
                </a:solidFill>
                <a:latin typeface="Söhne"/>
              </a:rPr>
              <a:t> this can calculate accuracy as a percentage by measuring how many questions were correctly categorized into the appropriate Bloom's taxonomy level and how many answers were accurate. For example, if 91% of this questions are accurately categorized and 75% of the answers are correct, this system has an 64% accuracy rate for question categorization and a 91% accuracy rate for answers.</a:t>
            </a:r>
          </a:p>
          <a:p>
            <a:pPr>
              <a:buFont typeface="Arial" panose="020B0604020202020204" pitchFamily="34" charset="0"/>
              <a:buChar char="•"/>
            </a:pPr>
            <a:endParaRPr lang="en-US" b="0" i="0">
              <a:solidFill>
                <a:srgbClr val="374151"/>
              </a:solidFill>
              <a:effectLst/>
              <a:latin typeface="Söhne"/>
            </a:endParaRPr>
          </a:p>
        </p:txBody>
      </p:sp>
      <p:sp>
        <p:nvSpPr>
          <p:cNvPr id="27" name="Rectangle 26">
            <a:extLst>
              <a:ext uri="{FF2B5EF4-FFF2-40B4-BE49-F238E27FC236}">
                <a16:creationId xmlns:a16="http://schemas.microsoft.com/office/drawing/2014/main" id="{5ACDEC49-C914-41A7-83A9-04D834FE8C4E}"/>
              </a:ext>
            </a:extLst>
          </p:cNvPr>
          <p:cNvSpPr/>
          <p:nvPr/>
        </p:nvSpPr>
        <p:spPr>
          <a:xfrm>
            <a:off x="211078" y="4370647"/>
            <a:ext cx="8282713" cy="2031325"/>
          </a:xfrm>
          <a:prstGeom prst="rect">
            <a:avLst/>
          </a:prstGeom>
        </p:spPr>
        <p:txBody>
          <a:bodyPr wrap="square">
            <a:spAutoFit/>
          </a:bodyPr>
          <a:lstStyle/>
          <a:p>
            <a:pPr>
              <a:buFont typeface="Arial" panose="020B0604020202020204" pitchFamily="34" charset="0"/>
              <a:buChar char="•"/>
            </a:pPr>
            <a:r>
              <a:rPr lang="en-US" b="1">
                <a:solidFill>
                  <a:srgbClr val="374151"/>
                </a:solidFill>
                <a:latin typeface="Söhne"/>
              </a:rPr>
              <a:t>Accuracy Level:</a:t>
            </a:r>
            <a:r>
              <a:rPr lang="en-US">
                <a:solidFill>
                  <a:srgbClr val="374151"/>
                </a:solidFill>
                <a:latin typeface="Söhne"/>
              </a:rPr>
              <a:t> The accuracy of a typical question-answering system, such as one based on large pre-trained models like GPT-3, would depend on its training data, model size, and the quality of the sources it has access to. These models are often highly accurate and can provide answers with high precision.</a:t>
            </a:r>
          </a:p>
          <a:p>
            <a:pPr>
              <a:buFont typeface="Arial" panose="020B0604020202020204" pitchFamily="34" charset="0"/>
              <a:buChar char="•"/>
            </a:pPr>
            <a:r>
              <a:rPr lang="en-US" b="1">
                <a:solidFill>
                  <a:srgbClr val="374151"/>
                </a:solidFill>
                <a:latin typeface="Söhne"/>
              </a:rPr>
              <a:t>Percentage:</a:t>
            </a:r>
            <a:r>
              <a:rPr lang="en-US">
                <a:solidFill>
                  <a:srgbClr val="374151"/>
                </a:solidFill>
                <a:latin typeface="Söhne"/>
              </a:rPr>
              <a:t> Similar to your system, For example, if 82% of this questions are accurately categorized and 64% of the answers are correct, this system has an 64% accuracy rate for question categorization and a 56% accuracy rate for answers</a:t>
            </a:r>
            <a:endParaRPr lang="en-US" b="0" i="0">
              <a:solidFill>
                <a:srgbClr val="374151"/>
              </a:solidFill>
              <a:effectLst/>
              <a:latin typeface="Söhne"/>
            </a:endParaRPr>
          </a:p>
        </p:txBody>
      </p:sp>
      <p:sp>
        <p:nvSpPr>
          <p:cNvPr id="28" name="Rectangle 27">
            <a:extLst>
              <a:ext uri="{FF2B5EF4-FFF2-40B4-BE49-F238E27FC236}">
                <a16:creationId xmlns:a16="http://schemas.microsoft.com/office/drawing/2014/main" id="{9108C82E-D88D-4921-80ED-DBBDC927D30A}"/>
              </a:ext>
            </a:extLst>
          </p:cNvPr>
          <p:cNvSpPr/>
          <p:nvPr/>
        </p:nvSpPr>
        <p:spPr>
          <a:xfrm>
            <a:off x="329762" y="814928"/>
            <a:ext cx="4593930" cy="400110"/>
          </a:xfrm>
          <a:prstGeom prst="rect">
            <a:avLst/>
          </a:prstGeom>
        </p:spPr>
        <p:txBody>
          <a:bodyPr wrap="square">
            <a:spAutoFit/>
          </a:bodyPr>
          <a:lstStyle/>
          <a:p>
            <a:r>
              <a:rPr lang="en-US" sz="2000" b="1"/>
              <a:t>This System  Accuracy Summary</a:t>
            </a:r>
          </a:p>
        </p:txBody>
      </p:sp>
      <p:pic>
        <p:nvPicPr>
          <p:cNvPr id="33" name="Picture 32">
            <a:extLst>
              <a:ext uri="{FF2B5EF4-FFF2-40B4-BE49-F238E27FC236}">
                <a16:creationId xmlns:a16="http://schemas.microsoft.com/office/drawing/2014/main" id="{FF557A3A-99F5-4362-B578-F5B5DE3E2813}"/>
              </a:ext>
            </a:extLst>
          </p:cNvPr>
          <p:cNvPicPr>
            <a:picLocks noChangeAspect="1"/>
          </p:cNvPicPr>
          <p:nvPr/>
        </p:nvPicPr>
        <p:blipFill rotWithShape="1">
          <a:blip r:embed="rId2">
            <a:extLst>
              <a:ext uri="{28A0092B-C50C-407E-A947-70E740481C1C}">
                <a14:useLocalDpi xmlns:a14="http://schemas.microsoft.com/office/drawing/2010/main" val="0"/>
              </a:ext>
            </a:extLst>
          </a:blip>
          <a:srcRect t="2680" r="3567"/>
          <a:stretch/>
        </p:blipFill>
        <p:spPr>
          <a:xfrm>
            <a:off x="8571971" y="100564"/>
            <a:ext cx="3408952" cy="6438099"/>
          </a:xfrm>
          <a:prstGeom prst="rect">
            <a:avLst/>
          </a:prstGeom>
        </p:spPr>
      </p:pic>
    </p:spTree>
    <p:extLst>
      <p:ext uri="{BB962C8B-B14F-4D97-AF65-F5344CB8AC3E}">
        <p14:creationId xmlns:p14="http://schemas.microsoft.com/office/powerpoint/2010/main" val="2684601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B143FA-4C63-0902-74D7-6B69E942C2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IT20126438</a:t>
            </a:r>
            <a:r>
              <a:rPr lang="en-US">
                <a:solidFill>
                  <a:schemeClr val="tx1"/>
                </a:solidFill>
              </a:rPr>
              <a:t>  </a:t>
            </a:r>
            <a:r>
              <a:rPr lang="en-US" sz="1800">
                <a:solidFill>
                  <a:schemeClr val="tx1"/>
                </a:solidFill>
              </a:rPr>
              <a:t> |</a:t>
            </a:r>
            <a:r>
              <a:rPr lang="en-US">
                <a:solidFill>
                  <a:schemeClr val="tx1"/>
                </a:solidFill>
              </a:rPr>
              <a:t>   </a:t>
            </a:r>
            <a:r>
              <a:rPr lang="en-US" b="1">
                <a:solidFill>
                  <a:schemeClr val="tx1"/>
                </a:solidFill>
              </a:rPr>
              <a:t>Colambage K.G </a:t>
            </a:r>
            <a:r>
              <a:rPr lang="en-US" sz="1800" b="1">
                <a:solidFill>
                  <a:schemeClr val="tx1"/>
                </a:solidFill>
              </a:rPr>
              <a:t> </a:t>
            </a:r>
            <a:r>
              <a:rPr lang="en-US" sz="1800">
                <a:solidFill>
                  <a:schemeClr val="tx1"/>
                </a:solidFill>
              </a:rPr>
              <a:t>| </a:t>
            </a:r>
            <a:r>
              <a:rPr kumimoji="0" lang="en-US" sz="1800" b="0" i="0" u="none" strike="noStrike" kern="0" cap="none" spc="0" normalizeH="0" baseline="0" noProof="0">
                <a:ln>
                  <a:noFill/>
                </a:ln>
                <a:effectLst/>
                <a:uLnTx/>
                <a:uFillTx/>
                <a:latin typeface="Cambria"/>
                <a:ea typeface="+mn-ea"/>
                <a:cs typeface="+mn-cs"/>
              </a:rPr>
              <a:t>2</a:t>
            </a:r>
            <a:r>
              <a:rPr lang="en-US" b="1" kern="0">
                <a:solidFill>
                  <a:schemeClr val="tx1"/>
                </a:solidFill>
                <a:latin typeface="Cambria"/>
              </a:rPr>
              <a:t>20</a:t>
            </a:r>
            <a:r>
              <a:rPr kumimoji="0" lang="en-US" sz="1800" b="1" i="0" u="none" strike="noStrike" kern="0" cap="none" spc="0" normalizeH="0" baseline="0" noProof="0">
                <a:ln>
                  <a:noFill/>
                </a:ln>
                <a:solidFill>
                  <a:schemeClr val="tx1"/>
                </a:solidFill>
                <a:effectLst/>
                <a:uLnTx/>
                <a:uFillTx/>
                <a:latin typeface="Cambria"/>
                <a:ea typeface="+mn-ea"/>
                <a:cs typeface="+mn-cs"/>
              </a:rPr>
              <a:t>23-035</a:t>
            </a:r>
            <a:endParaRPr lang="en-US" sz="1800" b="1">
              <a:solidFill>
                <a:schemeClr val="tx1"/>
              </a:solidFill>
            </a:endParaRPr>
          </a:p>
        </p:txBody>
      </p:sp>
      <p:sp>
        <p:nvSpPr>
          <p:cNvPr id="3" name="Title 1">
            <a:extLst>
              <a:ext uri="{FF2B5EF4-FFF2-40B4-BE49-F238E27FC236}">
                <a16:creationId xmlns:a16="http://schemas.microsoft.com/office/drawing/2014/main" id="{83E6C8D4-E88F-92B8-E35F-CD2729C7517A}"/>
              </a:ext>
            </a:extLst>
          </p:cNvPr>
          <p:cNvSpPr txBox="1">
            <a:spLocks/>
          </p:cNvSpPr>
          <p:nvPr/>
        </p:nvSpPr>
        <p:spPr>
          <a:xfrm>
            <a:off x="293022" y="176452"/>
            <a:ext cx="11304031" cy="12003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NON-FUNCTIONAL REQUIREMENTS</a:t>
            </a:r>
          </a:p>
        </p:txBody>
      </p:sp>
      <p:sp>
        <p:nvSpPr>
          <p:cNvPr id="4" name="TextBox 3">
            <a:extLst>
              <a:ext uri="{FF2B5EF4-FFF2-40B4-BE49-F238E27FC236}">
                <a16:creationId xmlns:a16="http://schemas.microsoft.com/office/drawing/2014/main" id="{693E4F25-D032-51AB-35B3-BB0F0ACC0AAD}"/>
              </a:ext>
            </a:extLst>
          </p:cNvPr>
          <p:cNvSpPr txBox="1"/>
          <p:nvPr/>
        </p:nvSpPr>
        <p:spPr>
          <a:xfrm>
            <a:off x="669985" y="727495"/>
            <a:ext cx="11182708"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alibri Light"/>
                <a:cs typeface="Arial"/>
              </a:rPr>
              <a:t>​</a:t>
            </a:r>
          </a:p>
          <a:p>
            <a:pPr>
              <a:buChar char="•"/>
            </a:pPr>
            <a:r>
              <a:rPr lang="en-US" sz="2800">
                <a:cs typeface="Arial"/>
              </a:rPr>
              <a:t> Performance: Your component should be able to generate questions and answers quickly and efficiently, even with large amounts of data.​</a:t>
            </a:r>
          </a:p>
          <a:p>
            <a:pPr>
              <a:buChar char="•"/>
            </a:pPr>
            <a:endParaRPr lang="en-US" sz="2800">
              <a:cs typeface="Arial"/>
            </a:endParaRPr>
          </a:p>
          <a:p>
            <a:pPr>
              <a:buChar char="•"/>
            </a:pPr>
            <a:r>
              <a:rPr lang="en-US" sz="2800">
                <a:cs typeface="Arial"/>
              </a:rPr>
              <a:t> Scalability: The component should be designed to handle increasing amounts of data and user traffic over time.​</a:t>
            </a:r>
          </a:p>
          <a:p>
            <a:pPr>
              <a:buChar char="•"/>
            </a:pPr>
            <a:endParaRPr lang="en-US" sz="2800">
              <a:cs typeface="Arial"/>
            </a:endParaRPr>
          </a:p>
          <a:p>
            <a:pPr>
              <a:buChar char="•"/>
            </a:pPr>
            <a:r>
              <a:rPr lang="en-US" sz="2800">
                <a:cs typeface="Arial"/>
              </a:rPr>
              <a:t> Usability: The user interface should be intuitive and easy to use for both technical and non-technical users.​</a:t>
            </a:r>
          </a:p>
          <a:p>
            <a:pPr>
              <a:buChar char="•"/>
            </a:pPr>
            <a:endParaRPr lang="en-US" sz="2800">
              <a:cs typeface="Arial"/>
            </a:endParaRPr>
          </a:p>
          <a:p>
            <a:pPr>
              <a:buChar char="•"/>
            </a:pPr>
            <a:r>
              <a:rPr lang="en-US" sz="2800">
                <a:cs typeface="Arial"/>
              </a:rPr>
              <a:t> Security: The component should be designed to prevent unauthorized access and protect sensitive data.​</a:t>
            </a:r>
          </a:p>
        </p:txBody>
      </p:sp>
    </p:spTree>
    <p:extLst>
      <p:ext uri="{BB962C8B-B14F-4D97-AF65-F5344CB8AC3E}">
        <p14:creationId xmlns:p14="http://schemas.microsoft.com/office/powerpoint/2010/main" val="2384267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3930926" y="164366"/>
            <a:ext cx="4330148" cy="584776"/>
          </a:xfrm>
        </p:spPr>
        <p:txBody>
          <a:bodyPr anchor="t">
            <a:noAutofit/>
          </a:bodyPr>
          <a:lstStyle/>
          <a:p>
            <a:pPr algn="ctr"/>
            <a:r>
              <a:rPr lang="en-US" sz="3600" b="1"/>
              <a:t>COMMERCIALIZATION</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3" name="TextBox 2">
            <a:extLst>
              <a:ext uri="{FF2B5EF4-FFF2-40B4-BE49-F238E27FC236}">
                <a16:creationId xmlns:a16="http://schemas.microsoft.com/office/drawing/2014/main" id="{20D1CFB4-C3FC-05EF-50E3-1BA70992E54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6" name="TextBox 5">
            <a:extLst>
              <a:ext uri="{FF2B5EF4-FFF2-40B4-BE49-F238E27FC236}">
                <a16:creationId xmlns:a16="http://schemas.microsoft.com/office/drawing/2014/main" id="{D287EF10-5D25-D087-EBC9-C35AF4282F38}"/>
              </a:ext>
            </a:extLst>
          </p:cNvPr>
          <p:cNvSpPr txBox="1"/>
          <p:nvPr/>
        </p:nvSpPr>
        <p:spPr>
          <a:xfrm>
            <a:off x="623621" y="1210862"/>
            <a:ext cx="5260579"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r>
              <a:rPr lang="en-US" sz="3200" b="1" err="1">
                <a:solidFill>
                  <a:srgbClr val="002060"/>
                </a:solidFill>
              </a:rPr>
              <a:t>BloomQuest</a:t>
            </a:r>
            <a:r>
              <a:rPr lang="en-US" sz="3200" b="1">
                <a:solidFill>
                  <a:srgbClr val="002060"/>
                </a:solidFill>
              </a:rPr>
              <a:t> </a:t>
            </a:r>
            <a:r>
              <a:rPr lang="en-US" sz="2800" b="1">
                <a:solidFill>
                  <a:srgbClr val="002060"/>
                </a:solidFill>
              </a:rPr>
              <a:t>Lite (Free Version)</a:t>
            </a:r>
          </a:p>
        </p:txBody>
      </p:sp>
      <p:sp>
        <p:nvSpPr>
          <p:cNvPr id="7" name="TextBox 6">
            <a:extLst>
              <a:ext uri="{FF2B5EF4-FFF2-40B4-BE49-F238E27FC236}">
                <a16:creationId xmlns:a16="http://schemas.microsoft.com/office/drawing/2014/main" id="{66580162-6DB2-1CE9-21E4-1464EE489D66}"/>
              </a:ext>
            </a:extLst>
          </p:cNvPr>
          <p:cNvSpPr txBox="1"/>
          <p:nvPr/>
        </p:nvSpPr>
        <p:spPr>
          <a:xfrm>
            <a:off x="6241139" y="1241640"/>
            <a:ext cx="5884202" cy="523220"/>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lgn="ctr"/>
            <a:r>
              <a:rPr lang="en-US" sz="2800" b="1" err="1">
                <a:solidFill>
                  <a:srgbClr val="002060"/>
                </a:solidFill>
              </a:rPr>
              <a:t>BloomQuest</a:t>
            </a:r>
            <a:r>
              <a:rPr lang="en-US" sz="2800" b="1">
                <a:solidFill>
                  <a:srgbClr val="002060"/>
                </a:solidFill>
              </a:rPr>
              <a:t> Premium (100$ Annually)</a:t>
            </a:r>
          </a:p>
        </p:txBody>
      </p:sp>
      <p:sp>
        <p:nvSpPr>
          <p:cNvPr id="8" name="TextBox 7">
            <a:extLst>
              <a:ext uri="{FF2B5EF4-FFF2-40B4-BE49-F238E27FC236}">
                <a16:creationId xmlns:a16="http://schemas.microsoft.com/office/drawing/2014/main" id="{DCF9AC8D-11EF-F060-49C0-AF88E8312687}"/>
              </a:ext>
            </a:extLst>
          </p:cNvPr>
          <p:cNvSpPr txBox="1"/>
          <p:nvPr/>
        </p:nvSpPr>
        <p:spPr>
          <a:xfrm>
            <a:off x="623622" y="2027765"/>
            <a:ext cx="5356261" cy="3785652"/>
          </a:xfrm>
          <a:prstGeom prst="rect">
            <a:avLst/>
          </a:prstGeom>
          <a:noFill/>
        </p:spPr>
        <p:txBody>
          <a:bodyPr wrap="square" rtlCol="0">
            <a:spAutoFit/>
          </a:bodyPr>
          <a:lstStyle/>
          <a:p>
            <a:pPr marL="342900" indent="-342900">
              <a:buFont typeface="Arial" panose="020B0604020202020204" pitchFamily="34" charset="0"/>
              <a:buChar char="•"/>
            </a:pPr>
            <a:r>
              <a:rPr lang="en-US" sz="2400"/>
              <a:t>Basic quizzes focused primarily on the lower levels (Remember &amp; Understand) of Bloom's Taxonomy will be generated.</a:t>
            </a:r>
          </a:p>
          <a:p>
            <a:pPr marL="342900" indent="-342900">
              <a:buFont typeface="Arial" panose="020B0604020202020204" pitchFamily="34" charset="0"/>
              <a:buChar char="•"/>
            </a:pPr>
            <a:r>
              <a:rPr lang="en-US" sz="2400"/>
              <a:t>Suggest extra resources up to only 3 times per day.</a:t>
            </a:r>
          </a:p>
          <a:p>
            <a:pPr marL="342900" indent="-342900">
              <a:buFont typeface="Arial" panose="020B0604020202020204" pitchFamily="34" charset="0"/>
              <a:buChar char="•"/>
            </a:pPr>
            <a:r>
              <a:rPr lang="en-US" sz="2400"/>
              <a:t>Show a basic or partial mind map, providing a glimpse.</a:t>
            </a:r>
          </a:p>
          <a:p>
            <a:pPr marL="342900" indent="-342900">
              <a:buFont typeface="Arial" panose="020B0604020202020204" pitchFamily="34" charset="0"/>
              <a:buChar char="•"/>
            </a:pPr>
            <a:r>
              <a:rPr lang="en-US" sz="2400"/>
              <a:t>Display non-intrusive advertisements.</a:t>
            </a:r>
          </a:p>
          <a:p>
            <a:pPr marL="342900" indent="-342900">
              <a:buFont typeface="Arial" panose="020B0604020202020204" pitchFamily="34" charset="0"/>
              <a:buChar char="•"/>
            </a:pPr>
            <a:endParaRPr lang="en-US" sz="2400"/>
          </a:p>
        </p:txBody>
      </p:sp>
      <p:sp>
        <p:nvSpPr>
          <p:cNvPr id="9" name="TextBox 8">
            <a:extLst>
              <a:ext uri="{FF2B5EF4-FFF2-40B4-BE49-F238E27FC236}">
                <a16:creationId xmlns:a16="http://schemas.microsoft.com/office/drawing/2014/main" id="{406E6411-BD96-F54F-EE40-E4B813E90CA6}"/>
              </a:ext>
            </a:extLst>
          </p:cNvPr>
          <p:cNvSpPr txBox="1"/>
          <p:nvPr/>
        </p:nvSpPr>
        <p:spPr>
          <a:xfrm>
            <a:off x="6212119" y="1964723"/>
            <a:ext cx="5768082" cy="4154984"/>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Söhne"/>
              </a:rPr>
              <a:t>Quizzes will be generated to cater all levels of Bloom's Taxonomy.</a:t>
            </a:r>
          </a:p>
          <a:p>
            <a:pPr marL="342900" indent="-342900">
              <a:buFont typeface="Arial" panose="020B0604020202020204" pitchFamily="34" charset="0"/>
              <a:buChar char="•"/>
            </a:pPr>
            <a:r>
              <a:rPr lang="en-US" sz="2400">
                <a:latin typeface="Söhne"/>
              </a:rPr>
              <a:t>Performance prediction based on historical data.</a:t>
            </a:r>
          </a:p>
          <a:p>
            <a:pPr marL="342900" indent="-342900">
              <a:buFont typeface="Arial" panose="020B0604020202020204" pitchFamily="34" charset="0"/>
              <a:buChar char="•"/>
            </a:pPr>
            <a:r>
              <a:rPr lang="en-US" sz="2400" b="0" i="0">
                <a:effectLst/>
                <a:latin typeface="Söhne"/>
              </a:rPr>
              <a:t>A detailed dashboard visualizing student's performance across various levels of Bloom's Taxonomy.</a:t>
            </a:r>
          </a:p>
          <a:p>
            <a:pPr marL="342900" indent="-342900">
              <a:buFont typeface="Arial" panose="020B0604020202020204" pitchFamily="34" charset="0"/>
              <a:buChar char="•"/>
            </a:pPr>
            <a:r>
              <a:rPr lang="en-US" sz="2400"/>
              <a:t>Unlimited suggestions of extra resources.</a:t>
            </a:r>
          </a:p>
          <a:p>
            <a:pPr marL="342900" indent="-342900">
              <a:buFont typeface="Arial" panose="020B0604020202020204" pitchFamily="34" charset="0"/>
              <a:buChar char="•"/>
            </a:pPr>
            <a:r>
              <a:rPr lang="en-US" sz="2400">
                <a:latin typeface="Söhne"/>
              </a:rPr>
              <a:t>Full access to mind maps with downloading feature.</a:t>
            </a:r>
          </a:p>
          <a:p>
            <a:pPr marL="342900" indent="-342900">
              <a:buFont typeface="Arial" panose="020B0604020202020204" pitchFamily="34" charset="0"/>
              <a:buChar char="•"/>
            </a:pPr>
            <a:r>
              <a:rPr lang="en-US" sz="2400">
                <a:latin typeface="Söhne"/>
              </a:rPr>
              <a:t>Ad-Free Experience.</a:t>
            </a:r>
          </a:p>
        </p:txBody>
      </p:sp>
    </p:spTree>
    <p:extLst>
      <p:ext uri="{BB962C8B-B14F-4D97-AF65-F5344CB8AC3E}">
        <p14:creationId xmlns:p14="http://schemas.microsoft.com/office/powerpoint/2010/main" val="2653511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52B46-033D-AA85-0E5E-22F53F9DE5A0}"/>
              </a:ext>
            </a:extLst>
          </p:cNvPr>
          <p:cNvSpPr>
            <a:spLocks noGrp="1"/>
          </p:cNvSpPr>
          <p:nvPr>
            <p:ph type="title"/>
          </p:nvPr>
        </p:nvSpPr>
        <p:spPr>
          <a:xfrm>
            <a:off x="4812478" y="347730"/>
            <a:ext cx="3190665" cy="524467"/>
          </a:xfrm>
        </p:spPr>
        <p:txBody>
          <a:bodyPr anchor="t">
            <a:noAutofit/>
          </a:bodyPr>
          <a:lstStyle/>
          <a:p>
            <a:pPr algn="ctr"/>
            <a:r>
              <a:rPr lang="en-US" sz="3600" b="1"/>
              <a:t>BUSINESS PLAN</a:t>
            </a:r>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3" name="TextBox 2">
            <a:extLst>
              <a:ext uri="{FF2B5EF4-FFF2-40B4-BE49-F238E27FC236}">
                <a16:creationId xmlns:a16="http://schemas.microsoft.com/office/drawing/2014/main" id="{20D1CFB4-C3FC-05EF-50E3-1BA70992E546}"/>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4" name="TextBox 3">
            <a:extLst>
              <a:ext uri="{FF2B5EF4-FFF2-40B4-BE49-F238E27FC236}">
                <a16:creationId xmlns:a16="http://schemas.microsoft.com/office/drawing/2014/main" id="{41085799-5A38-898C-28BE-E1260ECFAD55}"/>
              </a:ext>
            </a:extLst>
          </p:cNvPr>
          <p:cNvSpPr txBox="1"/>
          <p:nvPr/>
        </p:nvSpPr>
        <p:spPr>
          <a:xfrm>
            <a:off x="1274263" y="1472473"/>
            <a:ext cx="2920857"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defPPr>
              <a:defRPr lang="en-US"/>
            </a:defPPr>
            <a:lvl1pPr>
              <a:defRPr sz="3200" b="1">
                <a:solidFill>
                  <a:srgbClr val="002060"/>
                </a:solidFill>
              </a:defRPr>
            </a:lvl1pPr>
          </a:lstStyle>
          <a:p>
            <a:r>
              <a:rPr lang="en-US"/>
              <a:t>Target Audience</a:t>
            </a:r>
          </a:p>
        </p:txBody>
      </p:sp>
      <p:sp>
        <p:nvSpPr>
          <p:cNvPr id="6" name="TextBox 5">
            <a:extLst>
              <a:ext uri="{FF2B5EF4-FFF2-40B4-BE49-F238E27FC236}">
                <a16:creationId xmlns:a16="http://schemas.microsoft.com/office/drawing/2014/main" id="{EFEBE68B-C6B3-EC44-829E-E964C31059BB}"/>
              </a:ext>
            </a:extLst>
          </p:cNvPr>
          <p:cNvSpPr txBox="1"/>
          <p:nvPr/>
        </p:nvSpPr>
        <p:spPr>
          <a:xfrm>
            <a:off x="6727119" y="3723019"/>
            <a:ext cx="2930308" cy="58477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defPPr>
              <a:defRPr lang="en-US"/>
            </a:defPPr>
            <a:lvl1pPr>
              <a:defRPr sz="3200" b="1">
                <a:solidFill>
                  <a:srgbClr val="002060"/>
                </a:solidFill>
              </a:defRPr>
            </a:lvl1pPr>
          </a:lstStyle>
          <a:p>
            <a:r>
              <a:rPr lang="en-US"/>
              <a:t>Marketing Plan</a:t>
            </a:r>
          </a:p>
        </p:txBody>
      </p:sp>
      <p:sp>
        <p:nvSpPr>
          <p:cNvPr id="7" name="TextBox 6">
            <a:extLst>
              <a:ext uri="{FF2B5EF4-FFF2-40B4-BE49-F238E27FC236}">
                <a16:creationId xmlns:a16="http://schemas.microsoft.com/office/drawing/2014/main" id="{D0A4AB06-8EBD-7A5F-F362-7E7A305E2004}"/>
              </a:ext>
            </a:extLst>
          </p:cNvPr>
          <p:cNvSpPr txBox="1"/>
          <p:nvPr/>
        </p:nvSpPr>
        <p:spPr>
          <a:xfrm>
            <a:off x="1580835" y="2103134"/>
            <a:ext cx="4826976" cy="1569660"/>
          </a:xfrm>
          <a:prstGeom prst="rect">
            <a:avLst/>
          </a:prstGeom>
          <a:noFill/>
        </p:spPr>
        <p:txBody>
          <a:bodyPr wrap="square" rtlCol="0">
            <a:spAutoFit/>
          </a:bodyPr>
          <a:lstStyle/>
          <a:p>
            <a:pPr marL="342900" indent="-342900">
              <a:buFont typeface="Arial" panose="020B0604020202020204" pitchFamily="34" charset="0"/>
              <a:buChar char="•"/>
            </a:pPr>
            <a:r>
              <a:rPr lang="en-US" sz="2400"/>
              <a:t>University Students.</a:t>
            </a:r>
          </a:p>
          <a:p>
            <a:pPr marL="342900" indent="-342900">
              <a:buFont typeface="Arial" panose="020B0604020202020204" pitchFamily="34" charset="0"/>
              <a:buChar char="•"/>
            </a:pPr>
            <a:r>
              <a:rPr lang="en-US" sz="2400"/>
              <a:t>Homeschooling Parents.</a:t>
            </a:r>
          </a:p>
          <a:p>
            <a:pPr marL="342900" indent="-342900">
              <a:buFont typeface="Arial" panose="020B0604020202020204" pitchFamily="34" charset="0"/>
              <a:buChar char="•"/>
            </a:pPr>
            <a:r>
              <a:rPr lang="en-US" sz="2400"/>
              <a:t>Educational Institutions.</a:t>
            </a:r>
          </a:p>
          <a:p>
            <a:pPr marL="342900" indent="-342900">
              <a:buFont typeface="Arial" panose="020B0604020202020204" pitchFamily="34" charset="0"/>
              <a:buChar char="•"/>
            </a:pPr>
            <a:r>
              <a:rPr lang="en-US" sz="2400"/>
              <a:t>Adult Learners &amp; Lifelong Learners</a:t>
            </a:r>
          </a:p>
        </p:txBody>
      </p:sp>
      <p:sp>
        <p:nvSpPr>
          <p:cNvPr id="8" name="TextBox 7">
            <a:extLst>
              <a:ext uri="{FF2B5EF4-FFF2-40B4-BE49-F238E27FC236}">
                <a16:creationId xmlns:a16="http://schemas.microsoft.com/office/drawing/2014/main" id="{FDAE420E-522A-7A85-AEC2-E863B6008B5B}"/>
              </a:ext>
            </a:extLst>
          </p:cNvPr>
          <p:cNvSpPr txBox="1"/>
          <p:nvPr/>
        </p:nvSpPr>
        <p:spPr>
          <a:xfrm>
            <a:off x="6960807" y="4304284"/>
            <a:ext cx="5013478" cy="1569660"/>
          </a:xfrm>
          <a:prstGeom prst="rect">
            <a:avLst/>
          </a:prstGeom>
          <a:noFill/>
        </p:spPr>
        <p:txBody>
          <a:bodyPr wrap="square" rtlCol="0">
            <a:spAutoFit/>
          </a:bodyPr>
          <a:lstStyle/>
          <a:p>
            <a:pPr marL="342900" indent="-342900">
              <a:buFont typeface="Arial" panose="020B0604020202020204" pitchFamily="34" charset="0"/>
              <a:buChar char="•"/>
            </a:pPr>
            <a:r>
              <a:rPr lang="en-US" sz="2400"/>
              <a:t>Social Media Marketing Campaigns.</a:t>
            </a:r>
          </a:p>
          <a:p>
            <a:pPr marL="342900" indent="-342900">
              <a:buFont typeface="Arial" panose="020B0604020202020204" pitchFamily="34" charset="0"/>
              <a:buChar char="•"/>
            </a:pPr>
            <a:r>
              <a:rPr lang="en-US" sz="2400"/>
              <a:t>Awareness Session for Students.</a:t>
            </a:r>
          </a:p>
          <a:p>
            <a:pPr marL="342900" indent="-342900">
              <a:buFont typeface="Arial" panose="020B0604020202020204" pitchFamily="34" charset="0"/>
              <a:buChar char="•"/>
            </a:pPr>
            <a:r>
              <a:rPr lang="en-US" sz="2400"/>
              <a:t>Email Marketing for Educational Institutions.</a:t>
            </a:r>
          </a:p>
        </p:txBody>
      </p:sp>
    </p:spTree>
    <p:extLst>
      <p:ext uri="{BB962C8B-B14F-4D97-AF65-F5344CB8AC3E}">
        <p14:creationId xmlns:p14="http://schemas.microsoft.com/office/powerpoint/2010/main" val="1853899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1">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black and red logo&#10;&#10;Description automatically generated">
            <a:extLst>
              <a:ext uri="{FF2B5EF4-FFF2-40B4-BE49-F238E27FC236}">
                <a16:creationId xmlns:a16="http://schemas.microsoft.com/office/drawing/2014/main" id="{4804218C-683F-4EF3-FABF-F084439BA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0" y="162561"/>
            <a:ext cx="1125033" cy="709636"/>
          </a:xfrm>
          <a:prstGeom prst="rect">
            <a:avLst/>
          </a:prstGeom>
        </p:spPr>
      </p:pic>
      <p:sp>
        <p:nvSpPr>
          <p:cNvPr id="4" name="TextBox 3">
            <a:extLst>
              <a:ext uri="{FF2B5EF4-FFF2-40B4-BE49-F238E27FC236}">
                <a16:creationId xmlns:a16="http://schemas.microsoft.com/office/drawing/2014/main" id="{678DCCBE-E13F-5B6C-062F-94EB38DE1A99}"/>
              </a:ext>
            </a:extLst>
          </p:cNvPr>
          <p:cNvSpPr txBox="1"/>
          <p:nvPr/>
        </p:nvSpPr>
        <p:spPr>
          <a:xfrm>
            <a:off x="9261691" y="6374054"/>
            <a:ext cx="2930309" cy="461665"/>
          </a:xfrm>
          <a:prstGeom prst="rect">
            <a:avLst/>
          </a:prstGeom>
          <a:noFill/>
        </p:spPr>
        <p:txBody>
          <a:bodyPr wrap="square">
            <a:spAutoFit/>
          </a:bodyPr>
          <a:lstStyle/>
          <a:p>
            <a:r>
              <a:rPr lang="en-US" sz="2400"/>
              <a:t>Project ID : 2023-035</a:t>
            </a:r>
          </a:p>
        </p:txBody>
      </p:sp>
      <p:sp>
        <p:nvSpPr>
          <p:cNvPr id="8" name="Rectangle 7">
            <a:extLst>
              <a:ext uri="{FF2B5EF4-FFF2-40B4-BE49-F238E27FC236}">
                <a16:creationId xmlns:a16="http://schemas.microsoft.com/office/drawing/2014/main" id="{DA5673AB-C0BF-233F-F5CA-1472563AD153}"/>
              </a:ext>
            </a:extLst>
          </p:cNvPr>
          <p:cNvSpPr/>
          <p:nvPr/>
        </p:nvSpPr>
        <p:spPr>
          <a:xfrm>
            <a:off x="3182048" y="2040734"/>
            <a:ext cx="5827903" cy="1569660"/>
          </a:xfrm>
          <a:prstGeom prst="rect">
            <a:avLst/>
          </a:prstGeom>
          <a:noFill/>
        </p:spPr>
        <p:txBody>
          <a:bodyPr wrap="square" lIns="91440" tIns="45720" rIns="91440" bIns="45720">
            <a:spAutoFit/>
          </a:bodyPr>
          <a:lstStyle/>
          <a:p>
            <a:pPr algn="ctr" defTabSz="786384">
              <a:spcAft>
                <a:spcPts val="600"/>
              </a:spcAft>
            </a:pPr>
            <a:r>
              <a:rPr lang="en-US" sz="9600" b="1" kern="12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Thank you.</a:t>
            </a:r>
            <a:endParaRPr lang="en-US" sz="9600"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12626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AAE000B-C397-0378-7AB9-524BF9800D72}"/>
              </a:ext>
            </a:extLst>
          </p:cNvPr>
          <p:cNvSpPr txBox="1">
            <a:spLocks/>
          </p:cNvSpPr>
          <p:nvPr/>
        </p:nvSpPr>
        <p:spPr>
          <a:xfrm>
            <a:off x="963084" y="2837087"/>
            <a:ext cx="10363200" cy="136207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a:ln>
                  <a:noFill/>
                </a:ln>
                <a:solidFill>
                  <a:sysClr val="windowText" lastClr="000000"/>
                </a:solidFill>
                <a:effectLst/>
                <a:uLnTx/>
                <a:uFillTx/>
                <a:latin typeface="Adobe Devanagari" pitchFamily="18" charset="0"/>
                <a:ea typeface="+mj-ea"/>
              </a:rPr>
              <a:t>IT20123468 | SENAWEERA T.I.S</a:t>
            </a:r>
          </a:p>
        </p:txBody>
      </p:sp>
      <p:sp>
        <p:nvSpPr>
          <p:cNvPr id="4" name="Text Placeholder 5">
            <a:extLst>
              <a:ext uri="{FF2B5EF4-FFF2-40B4-BE49-F238E27FC236}">
                <a16:creationId xmlns:a16="http://schemas.microsoft.com/office/drawing/2014/main" id="{2EB1963D-14CA-7C81-CCAC-903F576D586E}"/>
              </a:ext>
            </a:extLst>
          </p:cNvPr>
          <p:cNvSpPr txBox="1">
            <a:spLocks/>
          </p:cNvSpPr>
          <p:nvPr/>
        </p:nvSpPr>
        <p:spPr>
          <a:xfrm>
            <a:off x="963084" y="4237261"/>
            <a:ext cx="103632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Cambria"/>
                <a:ea typeface="+mn-ea"/>
                <a:cs typeface="+mn-cs"/>
              </a:rPr>
              <a:t>Software Engineering</a:t>
            </a:r>
          </a:p>
        </p:txBody>
      </p:sp>
      <p:sp>
        <p:nvSpPr>
          <p:cNvPr id="5" name="Rectangle 4">
            <a:extLst>
              <a:ext uri="{FF2B5EF4-FFF2-40B4-BE49-F238E27FC236}">
                <a16:creationId xmlns:a16="http://schemas.microsoft.com/office/drawing/2014/main" id="{3FC12DD8-8713-BA67-A8E2-E819F71A1598}"/>
              </a:ext>
            </a:extLst>
          </p:cNvPr>
          <p:cNvSpPr/>
          <p:nvPr/>
        </p:nvSpPr>
        <p:spPr>
          <a:xfrm>
            <a:off x="2632435" y="6492874"/>
            <a:ext cx="681636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mbria"/>
                <a:ea typeface="+mn-ea"/>
                <a:cs typeface="+mn-cs"/>
              </a:rPr>
              <a:t>IT20123468</a:t>
            </a:r>
            <a:r>
              <a:rPr kumimoji="0" lang="en-US" sz="1800" b="0" i="0" u="none" strike="noStrike" kern="0" cap="none" spc="0" normalizeH="0" baseline="0" noProof="0">
                <a:ln>
                  <a:noFill/>
                </a:ln>
                <a:solidFill>
                  <a:prstClr val="black"/>
                </a:solidFill>
                <a:effectLst/>
                <a:uLnTx/>
                <a:uFillTx/>
                <a:latin typeface="Cambria"/>
                <a:ea typeface="+mn-ea"/>
                <a:cs typeface="+mn-cs"/>
              </a:rPr>
              <a:t>   |   </a:t>
            </a:r>
            <a:r>
              <a:rPr kumimoji="0" lang="en-US" sz="1800" b="1" i="0" u="none" strike="noStrike" kern="0" cap="none" spc="0" normalizeH="0" baseline="0" noProof="0">
                <a:ln>
                  <a:noFill/>
                </a:ln>
                <a:solidFill>
                  <a:prstClr val="black"/>
                </a:solidFill>
                <a:effectLst/>
                <a:uLnTx/>
                <a:uFillTx/>
                <a:latin typeface="Cambria"/>
                <a:ea typeface="+mn-ea"/>
                <a:cs typeface="+mn-cs"/>
              </a:rPr>
              <a:t>Senaweera T.I.S</a:t>
            </a:r>
            <a:r>
              <a:rPr lang="en-US" b="1" kern="0">
                <a:solidFill>
                  <a:prstClr val="black"/>
                </a:solidFill>
                <a:latin typeface="Cambria"/>
              </a:rPr>
              <a:t>.</a:t>
            </a:r>
            <a:r>
              <a:rPr kumimoji="0" lang="en-US" sz="1800" b="1" i="0" u="none" strike="noStrike" kern="0" cap="none" spc="0" normalizeH="0" baseline="0" noProof="0">
                <a:ln>
                  <a:noFill/>
                </a:ln>
                <a:solidFill>
                  <a:prstClr val="black"/>
                </a:solidFill>
                <a:effectLst/>
                <a:uLnTx/>
                <a:uFillTx/>
                <a:latin typeface="Cambria"/>
                <a:ea typeface="+mn-ea"/>
                <a:cs typeface="+mn-cs"/>
              </a:rPr>
              <a:t>  </a:t>
            </a:r>
            <a:r>
              <a:rPr kumimoji="0" lang="en-US" sz="1800" b="0" i="0" u="none" strike="noStrike" kern="0" cap="none" spc="0" normalizeH="0" baseline="0" noProof="0">
                <a:ln>
                  <a:noFill/>
                </a:ln>
                <a:solidFill>
                  <a:prstClr val="black"/>
                </a:solidFill>
                <a:effectLst/>
                <a:uLnTx/>
                <a:uFillTx/>
                <a:latin typeface="Cambria"/>
                <a:ea typeface="+mn-ea"/>
                <a:cs typeface="+mn-cs"/>
              </a:rPr>
              <a:t>| 2023-035</a:t>
            </a:r>
          </a:p>
        </p:txBody>
      </p:sp>
      <p:pic>
        <p:nvPicPr>
          <p:cNvPr id="6" name="Picture 5" descr="A person smiling for the camera&#10;&#10;Description automatically generated with low confidence">
            <a:extLst>
              <a:ext uri="{FF2B5EF4-FFF2-40B4-BE49-F238E27FC236}">
                <a16:creationId xmlns:a16="http://schemas.microsoft.com/office/drawing/2014/main" id="{4EFE3EA6-3AE8-CAB9-71EA-980B57D66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326" y="119691"/>
            <a:ext cx="2704798" cy="2931429"/>
          </a:xfrm>
          <a:prstGeom prst="rect">
            <a:avLst/>
          </a:prstGeom>
        </p:spPr>
      </p:pic>
      <p:sp>
        <p:nvSpPr>
          <p:cNvPr id="12" name="Rectangle 11">
            <a:extLst>
              <a:ext uri="{FF2B5EF4-FFF2-40B4-BE49-F238E27FC236}">
                <a16:creationId xmlns:a16="http://schemas.microsoft.com/office/drawing/2014/main" id="{186319C5-4A46-68D7-E44C-7AD3379D4599}"/>
              </a:ext>
            </a:extLst>
          </p:cNvPr>
          <p:cNvSpPr/>
          <p:nvPr/>
        </p:nvSpPr>
        <p:spPr>
          <a:xfrm>
            <a:off x="234244" y="528763"/>
            <a:ext cx="8610600" cy="1569660"/>
          </a:xfrm>
          <a:prstGeom prst="rect">
            <a:avLst/>
          </a:prstGeom>
          <a:noFill/>
        </p:spPr>
        <p:txBody>
          <a:bodyPr wrap="square" lIns="91440" tIns="45720" rIns="91440" bIns="45720">
            <a:spAutoFit/>
          </a:bodyPr>
          <a:lstStyle/>
          <a:p>
            <a:pPr algn="ctr"/>
            <a:r>
              <a:rPr lang="en-US" sz="4800" b="0" cap="none" spc="0">
                <a:ln w="0"/>
                <a:solidFill>
                  <a:schemeClr val="accent1"/>
                </a:solidFill>
                <a:effectLst>
                  <a:outerShdw blurRad="38100" dist="25400" dir="5400000" algn="ctr" rotWithShape="0">
                    <a:srgbClr val="6E747A">
                      <a:alpha val="43000"/>
                    </a:srgbClr>
                  </a:outerShdw>
                </a:effectLst>
              </a:rPr>
              <a:t>TRACK AND PREDICT STUDENT PERFORMANCE.</a:t>
            </a:r>
          </a:p>
        </p:txBody>
      </p:sp>
    </p:spTree>
    <p:extLst>
      <p:ext uri="{BB962C8B-B14F-4D97-AF65-F5344CB8AC3E}">
        <p14:creationId xmlns:p14="http://schemas.microsoft.com/office/powerpoint/2010/main" val="324202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2" name="Title 1">
            <a:extLst>
              <a:ext uri="{FF2B5EF4-FFF2-40B4-BE49-F238E27FC236}">
                <a16:creationId xmlns:a16="http://schemas.microsoft.com/office/drawing/2014/main" id="{4DC91729-FB1B-1B1C-190B-6C1DA6D7156F}"/>
              </a:ext>
            </a:extLst>
          </p:cNvPr>
          <p:cNvSpPr txBox="1">
            <a:spLocks/>
          </p:cNvSpPr>
          <p:nvPr/>
        </p:nvSpPr>
        <p:spPr>
          <a:xfrm>
            <a:off x="252927" y="975874"/>
            <a:ext cx="3969893" cy="5128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RESEACRH PROBLEM</a:t>
            </a:r>
          </a:p>
        </p:txBody>
      </p:sp>
      <p:sp>
        <p:nvSpPr>
          <p:cNvPr id="5" name="TextBox 4">
            <a:extLst>
              <a:ext uri="{FF2B5EF4-FFF2-40B4-BE49-F238E27FC236}">
                <a16:creationId xmlns:a16="http://schemas.microsoft.com/office/drawing/2014/main" id="{6A0E857E-EA48-6E25-7F51-F04D1482728C}"/>
              </a:ext>
            </a:extLst>
          </p:cNvPr>
          <p:cNvSpPr txBox="1"/>
          <p:nvPr/>
        </p:nvSpPr>
        <p:spPr>
          <a:xfrm>
            <a:off x="252927" y="1488739"/>
            <a:ext cx="8252444" cy="954107"/>
          </a:xfrm>
          <a:prstGeom prst="rect">
            <a:avLst/>
          </a:prstGeom>
          <a:noFill/>
        </p:spPr>
        <p:txBody>
          <a:bodyPr wrap="square" lIns="91440" tIns="45720" rIns="91440" bIns="45720" anchor="t">
            <a:spAutoFit/>
          </a:bodyPr>
          <a:lstStyle/>
          <a:p>
            <a:r>
              <a:rPr lang="en-US" sz="2800">
                <a:solidFill>
                  <a:schemeClr val="accent5">
                    <a:lumMod val="50000"/>
                  </a:schemeClr>
                </a:solidFill>
              </a:rPr>
              <a:t>“How can university students assess their academic performance level while doing self-studies?”</a:t>
            </a:r>
            <a:endParaRPr lang="en-US" sz="2800">
              <a:solidFill>
                <a:schemeClr val="accent5">
                  <a:lumMod val="50000"/>
                </a:schemeClr>
              </a:solidFill>
              <a:ea typeface="Calibri"/>
              <a:cs typeface="Calibri"/>
            </a:endParaRPr>
          </a:p>
        </p:txBody>
      </p:sp>
      <p:pic>
        <p:nvPicPr>
          <p:cNvPr id="6" name="Picture 5" descr="A yellow emoji with a black background&#10;&#10;Description automatically generated">
            <a:extLst>
              <a:ext uri="{FF2B5EF4-FFF2-40B4-BE49-F238E27FC236}">
                <a16:creationId xmlns:a16="http://schemas.microsoft.com/office/drawing/2014/main" id="{725310A6-0210-455A-F78A-1A036CB00B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9083">
            <a:off x="4396379" y="843640"/>
            <a:ext cx="667692" cy="717355"/>
          </a:xfrm>
          <a:prstGeom prst="rect">
            <a:avLst/>
          </a:prstGeom>
        </p:spPr>
      </p:pic>
      <p:sp>
        <p:nvSpPr>
          <p:cNvPr id="3" name="Title 1">
            <a:extLst>
              <a:ext uri="{FF2B5EF4-FFF2-40B4-BE49-F238E27FC236}">
                <a16:creationId xmlns:a16="http://schemas.microsoft.com/office/drawing/2014/main" id="{DCE311B9-7DB9-B0E1-A107-6BD519E5371B}"/>
              </a:ext>
            </a:extLst>
          </p:cNvPr>
          <p:cNvSpPr txBox="1">
            <a:spLocks/>
          </p:cNvSpPr>
          <p:nvPr/>
        </p:nvSpPr>
        <p:spPr>
          <a:xfrm>
            <a:off x="4582872" y="3367866"/>
            <a:ext cx="2117053" cy="526932"/>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SOLUTION</a:t>
            </a:r>
          </a:p>
        </p:txBody>
      </p:sp>
      <p:sp>
        <p:nvSpPr>
          <p:cNvPr id="7" name="TextBox 6">
            <a:extLst>
              <a:ext uri="{FF2B5EF4-FFF2-40B4-BE49-F238E27FC236}">
                <a16:creationId xmlns:a16="http://schemas.microsoft.com/office/drawing/2014/main" id="{838545D5-EBA6-7EF0-F25F-F13EFAB7F38B}"/>
              </a:ext>
            </a:extLst>
          </p:cNvPr>
          <p:cNvSpPr txBox="1"/>
          <p:nvPr/>
        </p:nvSpPr>
        <p:spPr>
          <a:xfrm>
            <a:off x="4582872" y="3838366"/>
            <a:ext cx="7405927" cy="1815882"/>
          </a:xfrm>
          <a:prstGeom prst="rect">
            <a:avLst/>
          </a:prstGeom>
          <a:noFill/>
        </p:spPr>
        <p:txBody>
          <a:bodyPr wrap="square">
            <a:spAutoFit/>
          </a:bodyPr>
          <a:lstStyle/>
          <a:p>
            <a:r>
              <a:rPr lang="en-US" sz="2800">
                <a:solidFill>
                  <a:schemeClr val="accent5">
                    <a:lumMod val="50000"/>
                  </a:schemeClr>
                </a:solidFill>
              </a:rPr>
              <a:t>“Develop a method to predict student performance utilizing Bloom's Taxonomy levels integrated with Exponentially Weighted Moving Average (EWMA).”</a:t>
            </a:r>
          </a:p>
        </p:txBody>
      </p:sp>
      <p:pic>
        <p:nvPicPr>
          <p:cNvPr id="8" name="Picture 7" descr="A yellow smiley face with a light bulb above it&#10;&#10;Description automatically generated">
            <a:extLst>
              <a:ext uri="{FF2B5EF4-FFF2-40B4-BE49-F238E27FC236}">
                <a16:creationId xmlns:a16="http://schemas.microsoft.com/office/drawing/2014/main" id="{AB2DFB9C-3144-5437-6592-B65C43692F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6965" y="2729268"/>
            <a:ext cx="877780" cy="1104407"/>
          </a:xfrm>
          <a:prstGeom prst="rect">
            <a:avLst/>
          </a:prstGeom>
        </p:spPr>
      </p:pic>
    </p:spTree>
    <p:extLst>
      <p:ext uri="{BB962C8B-B14F-4D97-AF65-F5344CB8AC3E}">
        <p14:creationId xmlns:p14="http://schemas.microsoft.com/office/powerpoint/2010/main" val="388710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lang="en-US" b="1" kern="0">
                <a:solidFill>
                  <a:prstClr val="black"/>
                </a:solidFill>
                <a:latin typeface="Cambria"/>
              </a:rPr>
              <a:t>2023-035</a:t>
            </a:r>
          </a:p>
        </p:txBody>
      </p:sp>
      <p:sp>
        <p:nvSpPr>
          <p:cNvPr id="2" name="Title 1">
            <a:extLst>
              <a:ext uri="{FF2B5EF4-FFF2-40B4-BE49-F238E27FC236}">
                <a16:creationId xmlns:a16="http://schemas.microsoft.com/office/drawing/2014/main" id="{140CAF60-7572-8C49-8516-D040EE0F8FEA}"/>
              </a:ext>
            </a:extLst>
          </p:cNvPr>
          <p:cNvSpPr txBox="1">
            <a:spLocks/>
          </p:cNvSpPr>
          <p:nvPr/>
        </p:nvSpPr>
        <p:spPr>
          <a:xfrm>
            <a:off x="4533972" y="130301"/>
            <a:ext cx="3013290" cy="41603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RESEARCH GAP</a:t>
            </a:r>
          </a:p>
        </p:txBody>
      </p:sp>
      <p:sp>
        <p:nvSpPr>
          <p:cNvPr id="9" name="TextBox 8">
            <a:extLst>
              <a:ext uri="{FF2B5EF4-FFF2-40B4-BE49-F238E27FC236}">
                <a16:creationId xmlns:a16="http://schemas.microsoft.com/office/drawing/2014/main" id="{41BB8F93-A631-C6DA-B7C2-DB5E43DCE1FB}"/>
              </a:ext>
            </a:extLst>
          </p:cNvPr>
          <p:cNvSpPr txBox="1"/>
          <p:nvPr/>
        </p:nvSpPr>
        <p:spPr>
          <a:xfrm>
            <a:off x="647113" y="838200"/>
            <a:ext cx="11015003" cy="3451394"/>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a:t>Limited researches on exploration of using Bloom's Taxonomy as a predictive tool and its combination with machine learning techniques.</a:t>
            </a:r>
          </a:p>
          <a:p>
            <a:pPr>
              <a:lnSpc>
                <a:spcPct val="150000"/>
              </a:lnSpc>
            </a:pPr>
            <a:r>
              <a:rPr lang="en-US" sz="2400"/>
              <a:t> </a:t>
            </a:r>
          </a:p>
          <a:p>
            <a:pPr>
              <a:lnSpc>
                <a:spcPct val="150000"/>
              </a:lnSpc>
            </a:pPr>
            <a:endParaRPr lang="en-US" sz="2400"/>
          </a:p>
          <a:p>
            <a:pPr marL="342900" indent="-342900" algn="just">
              <a:lnSpc>
                <a:spcPct val="150000"/>
              </a:lnSpc>
              <a:buFont typeface="Wingdings" panose="05000000000000000000" pitchFamily="2" charset="2"/>
              <a:buChar char="Ø"/>
            </a:pPr>
            <a:r>
              <a:rPr lang="en-US" sz="2800" b="1"/>
              <a:t>Novelty:</a:t>
            </a:r>
          </a:p>
          <a:p>
            <a:pPr lvl="3" algn="just">
              <a:lnSpc>
                <a:spcPct val="150000"/>
              </a:lnSpc>
            </a:pPr>
            <a:r>
              <a:rPr lang="en-US" sz="2400"/>
              <a:t>	</a:t>
            </a:r>
          </a:p>
        </p:txBody>
      </p:sp>
      <p:sp>
        <p:nvSpPr>
          <p:cNvPr id="7" name="Speech Bubble: Oval 6">
            <a:extLst>
              <a:ext uri="{FF2B5EF4-FFF2-40B4-BE49-F238E27FC236}">
                <a16:creationId xmlns:a16="http://schemas.microsoft.com/office/drawing/2014/main" id="{8566A2E8-1DBB-3E7B-BE90-DD2C4F0E96C7}"/>
              </a:ext>
            </a:extLst>
          </p:cNvPr>
          <p:cNvSpPr/>
          <p:nvPr/>
        </p:nvSpPr>
        <p:spPr>
          <a:xfrm>
            <a:off x="8120050" y="1561514"/>
            <a:ext cx="2801711" cy="1561145"/>
          </a:xfrm>
          <a:prstGeom prst="wedgeEllipseCallout">
            <a:avLst>
              <a:gd name="adj1" fmla="val -101541"/>
              <a:gd name="adj2" fmla="val 10225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chemeClr val="tx1"/>
                </a:solidFill>
              </a:rPr>
              <a:t>Versatile framework </a:t>
            </a:r>
            <a:r>
              <a:rPr lang="en-US" sz="1600"/>
              <a:t>that can be applied to any subject in educational field.</a:t>
            </a:r>
          </a:p>
        </p:txBody>
      </p:sp>
      <p:sp>
        <p:nvSpPr>
          <p:cNvPr id="8" name="TextBox 7">
            <a:extLst>
              <a:ext uri="{FF2B5EF4-FFF2-40B4-BE49-F238E27FC236}">
                <a16:creationId xmlns:a16="http://schemas.microsoft.com/office/drawing/2014/main" id="{1EAAD2F3-C54D-680A-06BC-1D245AE5557C}"/>
              </a:ext>
            </a:extLst>
          </p:cNvPr>
          <p:cNvSpPr txBox="1"/>
          <p:nvPr/>
        </p:nvSpPr>
        <p:spPr>
          <a:xfrm>
            <a:off x="647114" y="3122659"/>
            <a:ext cx="11380764" cy="2805063"/>
          </a:xfrm>
          <a:prstGeom prst="rect">
            <a:avLst/>
          </a:prstGeom>
          <a:noFill/>
        </p:spPr>
        <p:txBody>
          <a:bodyPr wrap="square" rtlCol="0">
            <a:spAutoFit/>
          </a:bodyPr>
          <a:lstStyle/>
          <a:p>
            <a:pPr lvl="4" algn="just">
              <a:lnSpc>
                <a:spcPct val="150000"/>
              </a:lnSpc>
            </a:pPr>
            <a:r>
              <a:rPr lang="en-US" sz="2400"/>
              <a:t>Focus on potential of combining </a:t>
            </a:r>
          </a:p>
          <a:p>
            <a:pPr lvl="8" algn="just">
              <a:lnSpc>
                <a:spcPct val="150000"/>
              </a:lnSpc>
            </a:pPr>
            <a:r>
              <a:rPr lang="en-US" sz="2400" b="1"/>
              <a:t>Bloom's Taxonomy </a:t>
            </a:r>
            <a:r>
              <a:rPr lang="en-US" sz="2400"/>
              <a:t>and </a:t>
            </a:r>
          </a:p>
          <a:p>
            <a:pPr lvl="8" algn="just">
              <a:lnSpc>
                <a:spcPct val="150000"/>
              </a:lnSpc>
            </a:pPr>
            <a:r>
              <a:rPr lang="en-US" sz="2400" b="1"/>
              <a:t>Exponentially Weighted Moving Average (EWMA) </a:t>
            </a:r>
          </a:p>
          <a:p>
            <a:pPr lvl="4" algn="just">
              <a:lnSpc>
                <a:spcPct val="150000"/>
              </a:lnSpc>
            </a:pPr>
            <a:r>
              <a:rPr lang="en-US" sz="2400"/>
              <a:t>with machine learning models to gain a more comprehensive understanding of student abilities.</a:t>
            </a:r>
          </a:p>
        </p:txBody>
      </p:sp>
      <p:sp>
        <p:nvSpPr>
          <p:cNvPr id="3" name="Speech Bubble: Oval 2">
            <a:extLst>
              <a:ext uri="{FF2B5EF4-FFF2-40B4-BE49-F238E27FC236}">
                <a16:creationId xmlns:a16="http://schemas.microsoft.com/office/drawing/2014/main" id="{92EE8C8E-CCF3-82E2-5794-94F09C359FC6}"/>
              </a:ext>
            </a:extLst>
          </p:cNvPr>
          <p:cNvSpPr/>
          <p:nvPr/>
        </p:nvSpPr>
        <p:spPr>
          <a:xfrm>
            <a:off x="164122" y="3784207"/>
            <a:ext cx="2719438" cy="1364567"/>
          </a:xfrm>
          <a:prstGeom prst="wedgeEllipseCallout">
            <a:avLst>
              <a:gd name="adj1" fmla="val 101736"/>
              <a:gd name="adj2" fmla="val 10278"/>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Measure progress over time by giving more </a:t>
            </a:r>
            <a:r>
              <a:rPr lang="en-US" sz="1600" b="1">
                <a:solidFill>
                  <a:schemeClr val="tx1"/>
                </a:solidFill>
              </a:rPr>
              <a:t>importance to the most recently data.</a:t>
            </a:r>
          </a:p>
        </p:txBody>
      </p:sp>
    </p:spTree>
    <p:extLst>
      <p:ext uri="{BB962C8B-B14F-4D97-AF65-F5344CB8AC3E}">
        <p14:creationId xmlns:p14="http://schemas.microsoft.com/office/powerpoint/2010/main" val="33580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IT20123468</a:t>
            </a:r>
            <a:r>
              <a:rPr lang="en-US" sz="1800">
                <a:solidFill>
                  <a:schemeClr val="tx1"/>
                </a:solidFill>
              </a:rPr>
              <a:t>   |   </a:t>
            </a:r>
            <a:r>
              <a:rPr lang="en-US" b="1">
                <a:solidFill>
                  <a:schemeClr val="tx1"/>
                </a:solidFill>
              </a:rPr>
              <a:t>Senaweera T.I.S.</a:t>
            </a:r>
            <a:r>
              <a:rPr lang="en-US" sz="1800" b="1">
                <a:solidFill>
                  <a:schemeClr val="tx1"/>
                </a:solidFill>
              </a:rPr>
              <a:t>   </a:t>
            </a:r>
            <a:r>
              <a:rPr lang="en-US" sz="1800">
                <a:solidFill>
                  <a:schemeClr val="tx1"/>
                </a:solidFill>
              </a:rPr>
              <a:t>| </a:t>
            </a:r>
            <a:r>
              <a:rPr kumimoji="0" lang="en-US" sz="1800" b="1" i="0" u="none" strike="noStrike" kern="0" cap="none" spc="0" normalizeH="0" baseline="0" noProof="0">
                <a:ln>
                  <a:noFill/>
                </a:ln>
                <a:solidFill>
                  <a:prstClr val="black"/>
                </a:solidFill>
                <a:effectLst/>
                <a:uLnTx/>
                <a:uFillTx/>
                <a:latin typeface="Cambria"/>
                <a:ea typeface="+mn-ea"/>
                <a:cs typeface="+mn-cs"/>
              </a:rPr>
              <a:t>2023-035</a:t>
            </a:r>
            <a:endParaRPr lang="en-US" sz="1800" b="1">
              <a:solidFill>
                <a:schemeClr val="tx1"/>
              </a:solidFill>
            </a:endParaRPr>
          </a:p>
        </p:txBody>
      </p:sp>
      <p:sp>
        <p:nvSpPr>
          <p:cNvPr id="3" name="Title 1">
            <a:extLst>
              <a:ext uri="{FF2B5EF4-FFF2-40B4-BE49-F238E27FC236}">
                <a16:creationId xmlns:a16="http://schemas.microsoft.com/office/drawing/2014/main" id="{9634F503-1286-4F2C-2E28-A8ADF25D0BC4}"/>
              </a:ext>
            </a:extLst>
          </p:cNvPr>
          <p:cNvSpPr txBox="1">
            <a:spLocks/>
          </p:cNvSpPr>
          <p:nvPr/>
        </p:nvSpPr>
        <p:spPr>
          <a:xfrm>
            <a:off x="3815632" y="106113"/>
            <a:ext cx="4560736" cy="4748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t>COMPONENT DIAGRAM</a:t>
            </a:r>
          </a:p>
        </p:txBody>
      </p:sp>
      <p:pic>
        <p:nvPicPr>
          <p:cNvPr id="2" name="Picture 1" descr="A screenshot of a computer&#10;&#10;Description automatically generated">
            <a:extLst>
              <a:ext uri="{FF2B5EF4-FFF2-40B4-BE49-F238E27FC236}">
                <a16:creationId xmlns:a16="http://schemas.microsoft.com/office/drawing/2014/main" id="{476AFF8F-D073-F94E-98E1-5719B61E9B52}"/>
              </a:ext>
            </a:extLst>
          </p:cNvPr>
          <p:cNvPicPr>
            <a:picLocks noChangeAspect="1"/>
          </p:cNvPicPr>
          <p:nvPr/>
        </p:nvPicPr>
        <p:blipFill rotWithShape="1">
          <a:blip r:embed="rId2"/>
          <a:srcRect l="2275" t="2066" r="1965" b="2518"/>
          <a:stretch/>
        </p:blipFill>
        <p:spPr bwMode="auto">
          <a:xfrm>
            <a:off x="1698019" y="679943"/>
            <a:ext cx="8685195" cy="571391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321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59928CC92FF64D8F6A9ED35DE10208" ma:contentTypeVersion="15" ma:contentTypeDescription="Create a new document." ma:contentTypeScope="" ma:versionID="d31ad88ccbbe7d48cf823515e25fd0f2">
  <xsd:schema xmlns:xsd="http://www.w3.org/2001/XMLSchema" xmlns:xs="http://www.w3.org/2001/XMLSchema" xmlns:p="http://schemas.microsoft.com/office/2006/metadata/properties" xmlns:ns3="6b9d271b-bb09-424b-8356-b0afc275c3da" xmlns:ns4="3cd66920-ee05-4ffa-b887-7a97a492fda3" targetNamespace="http://schemas.microsoft.com/office/2006/metadata/properties" ma:root="true" ma:fieldsID="87c7f5cd7ffc03477110c7354c0df20d" ns3:_="" ns4:_="">
    <xsd:import namespace="6b9d271b-bb09-424b-8356-b0afc275c3da"/>
    <xsd:import namespace="3cd66920-ee05-4ffa-b887-7a97a492fda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d271b-bb09-424b-8356-b0afc275c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d66920-ee05-4ffa-b887-7a97a492fda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b9d271b-bb09-424b-8356-b0afc275c3da" xsi:nil="true"/>
  </documentManagement>
</p:properties>
</file>

<file path=customXml/itemProps1.xml><?xml version="1.0" encoding="utf-8"?>
<ds:datastoreItem xmlns:ds="http://schemas.openxmlformats.org/officeDocument/2006/customXml" ds:itemID="{2278CFA8-8426-4E83-B8C6-3E2404773772}">
  <ds:schemaRefs>
    <ds:schemaRef ds:uri="http://schemas.microsoft.com/sharepoint/v3/contenttype/forms"/>
  </ds:schemaRefs>
</ds:datastoreItem>
</file>

<file path=customXml/itemProps2.xml><?xml version="1.0" encoding="utf-8"?>
<ds:datastoreItem xmlns:ds="http://schemas.openxmlformats.org/officeDocument/2006/customXml" ds:itemID="{2FAB8FE9-855E-41F2-83B7-9F8C005C1C9F}">
  <ds:schemaRefs>
    <ds:schemaRef ds:uri="3cd66920-ee05-4ffa-b887-7a97a492fda3"/>
    <ds:schemaRef ds:uri="6b9d271b-bb09-424b-8356-b0afc275c3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F116AD-E77C-48CA-B640-3450E5DC313D}">
  <ds:schemaRefs>
    <ds:schemaRef ds:uri="3cd66920-ee05-4ffa-b887-7a97a492fda3"/>
    <ds:schemaRef ds:uri="6b9d271b-bb09-424b-8356-b0afc275c3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3865</Words>
  <Application>Microsoft Office PowerPoint</Application>
  <PresentationFormat>Widescreen</PresentationFormat>
  <Paragraphs>380</Paragraphs>
  <Slides>58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Adobe Devanagari</vt:lpstr>
      <vt:lpstr>Arial</vt:lpstr>
      <vt:lpstr>Arial,Sans-Serif</vt:lpstr>
      <vt:lpstr>Calibri</vt:lpstr>
      <vt:lpstr>Calibri Light</vt:lpstr>
      <vt:lpstr>Cambria</vt:lpstr>
      <vt:lpstr>Google Sans</vt:lpstr>
      <vt:lpstr>Söhne</vt:lpstr>
      <vt:lpstr>Symbol</vt:lpstr>
      <vt:lpstr>Times New Roman</vt:lpstr>
      <vt:lpstr>Wingdings</vt:lpstr>
      <vt:lpstr>Wingdings 3</vt:lpstr>
      <vt:lpstr>Office Theme</vt:lpstr>
      <vt:lpstr>PowerPoint Presentation</vt:lpstr>
      <vt:lpstr>BACKGROUND</vt:lpstr>
      <vt:lpstr>WHAT IS BloomQuest?</vt:lpstr>
      <vt:lpstr>OVERALL SYSTEM</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COMMERCIALIZATION</vt:lpstr>
      <vt:lpstr>BUSINESS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Wijayasena W.D.N.D.T. it20133368</dc:creator>
  <cp:lastModifiedBy>Senaweera T.I.S. it20123468</cp:lastModifiedBy>
  <cp:revision>2</cp:revision>
  <dcterms:created xsi:type="dcterms:W3CDTF">2023-03-30T16:50:33Z</dcterms:created>
  <dcterms:modified xsi:type="dcterms:W3CDTF">2023-10-30T16:18:10Z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0x010100EB59928CC92FF64D8F6A9ED35DE10208</vt:lpwstr>
  </property>
  <property fmtid="{D5CDD505-2E9C-101B-9397-08002B2CF9AE}" pid="3" name="MediaServiceImageTags">
    <vt:lpwstr/>
  </property>
</Properties>
</file>